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73" r:id="rId5"/>
    <p:sldId id="720" r:id="rId6"/>
    <p:sldId id="296" r:id="rId7"/>
    <p:sldId id="281" r:id="rId8"/>
    <p:sldId id="282" r:id="rId9"/>
    <p:sldId id="876" r:id="rId10"/>
    <p:sldId id="875" r:id="rId11"/>
    <p:sldId id="289" r:id="rId12"/>
    <p:sldId id="878" r:id="rId13"/>
    <p:sldId id="877" r:id="rId14"/>
    <p:sldId id="290" r:id="rId15"/>
    <p:sldId id="885" r:id="rId16"/>
    <p:sldId id="886" r:id="rId17"/>
    <p:sldId id="887" r:id="rId18"/>
    <p:sldId id="884" r:id="rId19"/>
    <p:sldId id="883" r:id="rId20"/>
    <p:sldId id="882" r:id="rId21"/>
    <p:sldId id="2076138386" r:id="rId22"/>
    <p:sldId id="2146848215" r:id="rId23"/>
    <p:sldId id="2146848216" r:id="rId24"/>
    <p:sldId id="2146848217" r:id="rId25"/>
    <p:sldId id="2146848218" r:id="rId26"/>
    <p:sldId id="2146848219" r:id="rId27"/>
    <p:sldId id="2146848220" r:id="rId28"/>
    <p:sldId id="2146848221" r:id="rId29"/>
    <p:sldId id="2146848214" r:id="rId30"/>
  </p:sldIdLst>
  <p:sldSz cx="10160000" cy="5715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18" userDrawn="1">
          <p15:clr>
            <a:srgbClr val="A4A3A4"/>
          </p15:clr>
        </p15:guide>
        <p15:guide id="4" orient="horz" pos="1470" userDrawn="1">
          <p15:clr>
            <a:srgbClr val="A4A3A4"/>
          </p15:clr>
        </p15:guide>
        <p15:guide id="5" orient="horz" pos="3096" userDrawn="1">
          <p15:clr>
            <a:srgbClr val="A4A3A4"/>
          </p15:clr>
        </p15:guide>
        <p15:guide id="7" orient="horz" pos="469" userDrawn="1">
          <p15:clr>
            <a:srgbClr val="A4A3A4"/>
          </p15:clr>
        </p15:guide>
        <p15:guide id="8" orient="horz" pos="1185" userDrawn="1">
          <p15:clr>
            <a:srgbClr val="A4A3A4"/>
          </p15:clr>
        </p15:guide>
        <p15:guide id="11" pos="843" userDrawn="1">
          <p15:clr>
            <a:srgbClr val="A4A3A4"/>
          </p15:clr>
        </p15:guide>
        <p15:guide id="12" orient="horz" pos="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A50"/>
    <a:srgbClr val="0097DB"/>
    <a:srgbClr val="B2D8F6"/>
    <a:srgbClr val="0096DC"/>
    <a:srgbClr val="0C294F"/>
    <a:srgbClr val="660000"/>
    <a:srgbClr val="197460"/>
    <a:srgbClr val="EABFAE"/>
    <a:srgbClr val="E28729"/>
    <a:srgbClr val="599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97839-F266-442C-86B4-37262BBAF02C}" v="37" dt="2023-04-14T08:26:22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372" autoAdjust="0"/>
  </p:normalViewPr>
  <p:slideViewPr>
    <p:cSldViewPr snapToGrid="0" showGuides="1">
      <p:cViewPr varScale="1">
        <p:scale>
          <a:sx n="72" d="100"/>
          <a:sy n="72" d="100"/>
        </p:scale>
        <p:origin x="36" y="48"/>
      </p:cViewPr>
      <p:guideLst>
        <p:guide pos="5418"/>
        <p:guide orient="horz" pos="1470"/>
        <p:guide orient="horz" pos="3096"/>
        <p:guide orient="horz" pos="469"/>
        <p:guide orient="horz" pos="1185"/>
        <p:guide pos="843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1459719075613"/>
          <c:y val="9.8485400765076711E-2"/>
          <c:w val="0.52008207231192383"/>
          <c:h val="0.89826297895876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BBB59"/>
            </a:solidFill>
            <a:ln w="952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4-4CA4-8946-9C11ED327BEA}"/>
              </c:ext>
            </c:extLst>
          </c:dPt>
          <c:dPt>
            <c:idx val="1"/>
            <c:invertIfNegative val="0"/>
            <c:bubble3D val="0"/>
            <c:spPr>
              <a:solidFill>
                <a:srgbClr val="F1B584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4-4CA4-8946-9C11ED327BEA}"/>
              </c:ext>
            </c:extLst>
          </c:dPt>
          <c:dPt>
            <c:idx val="2"/>
            <c:invertIfNegative val="0"/>
            <c:bubble3D val="0"/>
            <c:spPr>
              <a:solidFill>
                <a:srgbClr val="F8DAC1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4-4CA4-8946-9C11ED327BEA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>
                  <a:alpha val="49804"/>
                </a:srgb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4-4CA4-8946-9C11ED327BEA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B4-4CA4-8946-9C11ED327BEA}"/>
              </c:ext>
            </c:extLst>
          </c:dPt>
          <c:dPt>
            <c:idx val="5"/>
            <c:invertIfNegative val="0"/>
            <c:bubble3D val="0"/>
            <c:spPr>
              <a:solidFill>
                <a:srgbClr val="9BBB59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B4-4CA4-8946-9C11ED327BE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9B4-4CA4-8946-9C11ED327BE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9B4-4CA4-8946-9C11ED327BE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9B4-4CA4-8946-9C11ED327BE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9B4-4CA4-8946-9C11ED327BE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E9B4-4CA4-8946-9C11ED327BEA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3365"/>
                      </a:solidFill>
                      <a:latin typeface="+mn-lt"/>
                      <a:ea typeface="Verdana" panose="020B0604030504040204" pitchFamily="34" charset="0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E9B4-4CA4-8946-9C11ED327BEA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A3365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Tout à fait préoccupé</c:v>
                </c:pt>
                <c:pt idx="1">
                  <c:v>Très préoccupé</c:v>
                </c:pt>
                <c:pt idx="2">
                  <c:v>Assez préoccupé</c:v>
                </c:pt>
                <c:pt idx="3">
                  <c:v>Assez peu préoccupé</c:v>
                </c:pt>
                <c:pt idx="4">
                  <c:v>Très peu préoccupé</c:v>
                </c:pt>
                <c:pt idx="5">
                  <c:v>Pas du tout préoccupé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37.33</c:v>
                </c:pt>
                <c:pt idx="2">
                  <c:v>29.33</c:v>
                </c:pt>
                <c:pt idx="3">
                  <c:v>12</c:v>
                </c:pt>
                <c:pt idx="4">
                  <c:v>3.33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9B4-4CA4-8946-9C11ED327B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3665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42678951401254"/>
          <c:y val="0.10302499877693849"/>
          <c:w val="0.45181004383243711"/>
          <c:h val="0.89697500122306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B8-496F-8862-31488FA6713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B8-496F-8862-31488FA67131}"/>
              </c:ext>
            </c:extLst>
          </c:dPt>
          <c:dPt>
            <c:idx val="5"/>
            <c:invertIfNegative val="0"/>
            <c:bubble3D val="0"/>
            <c:spPr>
              <a:solidFill>
                <a:srgbClr val="D9D9D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3B8-496F-8862-31488FA6713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B8-496F-8862-31488FA6713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B8-496F-8862-31488FA67131}"/>
              </c:ext>
            </c:extLst>
          </c:dPt>
          <c:dPt>
            <c:idx val="10"/>
            <c:invertIfNegative val="0"/>
            <c:bubble3D val="0"/>
            <c:spPr>
              <a:solidFill>
                <a:srgbClr val="D9D9D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3B8-496F-8862-31488FA6713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3B8-496F-8862-31488FA6713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3B8-496F-8862-31488FA6713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3B8-496F-8862-31488FA67131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Oui et prioritaire à court terme</c:v>
                </c:pt>
                <c:pt idx="1">
                  <c:v>Oui mais à plus long terme</c:v>
                </c:pt>
                <c:pt idx="2">
                  <c:v>Non pas pour le moment</c:v>
                </c:pt>
                <c:pt idx="3">
                  <c:v>Non et ce n’est pas dans les objectifs de mon entreprise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15.67</c:v>
                </c:pt>
                <c:pt idx="1">
                  <c:v>53.33</c:v>
                </c:pt>
                <c:pt idx="2">
                  <c:v>17.329999999999998</c:v>
                </c:pt>
                <c:pt idx="3">
                  <c:v>13.67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B8-496F-8862-31488FA671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  <a:latin typeface="+mn-lt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1459719075613"/>
          <c:y val="9.8485400765076711E-2"/>
          <c:w val="0.52008207231192383"/>
          <c:h val="0.89826297895876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BBB59"/>
            </a:solidFill>
            <a:ln w="9525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BBB59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AB-4B80-A956-E2898C6795DB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AB-4B80-A956-E2898C6795DB}"/>
              </c:ext>
            </c:extLst>
          </c:dPt>
          <c:dPt>
            <c:idx val="2"/>
            <c:invertIfNegative val="0"/>
            <c:bubble3D val="0"/>
            <c:spPr>
              <a:solidFill>
                <a:srgbClr val="C3D69B">
                  <a:alpha val="50000"/>
                </a:srgb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AB-4B80-A956-E2898C6795DB}"/>
              </c:ext>
            </c:extLst>
          </c:dPt>
          <c:dPt>
            <c:idx val="3"/>
            <c:invertIfNegative val="0"/>
            <c:bubble3D val="0"/>
            <c:spPr>
              <a:solidFill>
                <a:srgbClr val="F1B584">
                  <a:alpha val="50000"/>
                </a:srgb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AB-4B80-A956-E2898C6795DB}"/>
              </c:ext>
            </c:extLst>
          </c:dPt>
          <c:dPt>
            <c:idx val="4"/>
            <c:invertIfNegative val="0"/>
            <c:bubble3D val="0"/>
            <c:spPr>
              <a:solidFill>
                <a:srgbClr val="E46C0A">
                  <a:alpha val="50000"/>
                </a:srgb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AB-4B80-A956-E2898C6795DB}"/>
              </c:ext>
            </c:extLst>
          </c:dPt>
          <c:dPt>
            <c:idx val="5"/>
            <c:invertIfNegative val="0"/>
            <c:bubble3D val="0"/>
            <c:spPr>
              <a:solidFill>
                <a:srgbClr val="E46C0A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AB-4B80-A956-E2898C6795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DAB-4B80-A956-E2898C6795D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DAB-4B80-A956-E2898C6795D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DAB-4B80-A956-E2898C6795D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DAB-4B80-A956-E2898C6795D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8DAB-4B80-A956-E2898C6795DB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3365"/>
                      </a:solidFill>
                      <a:latin typeface="+mn-lt"/>
                      <a:ea typeface="Verdana" panose="020B0604030504040204" pitchFamily="34" charset="0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8DAB-4B80-A956-E2898C6795DB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A3365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Tout à fait optimiste</c:v>
                </c:pt>
                <c:pt idx="1">
                  <c:v>Très optimiste</c:v>
                </c:pt>
                <c:pt idx="2">
                  <c:v>Assez optimiste</c:v>
                </c:pt>
                <c:pt idx="3">
                  <c:v>Assez peu optimiste</c:v>
                </c:pt>
                <c:pt idx="4">
                  <c:v>Très peu optimiste</c:v>
                </c:pt>
                <c:pt idx="5">
                  <c:v>Pas du tout optimiste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3.77</c:v>
                </c:pt>
                <c:pt idx="1">
                  <c:v>8.3699999999999992</c:v>
                </c:pt>
                <c:pt idx="2">
                  <c:v>57.74</c:v>
                </c:pt>
                <c:pt idx="3">
                  <c:v>21.34</c:v>
                </c:pt>
                <c:pt idx="4">
                  <c:v>7.11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DAB-4B80-A956-E2898C6795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3665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A-46AB-A766-7C7198FCFA15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A-46AB-A766-7C7198FCFA15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4A-46AB-A766-7C7198FCFA1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6E4B660-DFF4-4E76-9B2C-FE424D0F69FB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4A-46AB-A766-7C7198FCFA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6AA8E4-BEA1-4D18-BCC8-8BDF978F45C6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4A-46AB-A766-7C7198FCFA15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23.67</c:v>
                </c:pt>
                <c:pt idx="1">
                  <c:v>76.33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4A-46AB-A766-7C7198FCF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F-42A5-9581-2070E48BC69F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F-42A5-9581-2070E48BC69F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F-42A5-9581-2070E48BC6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3E7EE0B-A201-4B0C-BF0E-1FD6895336FF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1F-42A5-9581-2070E48BC6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2E470E-46DE-4C0E-911A-71CFD86A3D37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1F-42A5-9581-2070E48BC69F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1F-42A5-9581-2070E48BC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3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06804525248116"/>
          <c:y val="3.4413375657728541E-2"/>
          <c:w val="0.45181004383243711"/>
          <c:h val="0.96558650076250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BC1-4BBD-A35A-25E47DC1EFA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C1-4BBD-A35A-25E47DC1EFA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BC1-4BBD-A35A-25E47DC1EFA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C1-4BBD-A35A-25E47DC1EFA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C1-4BBD-A35A-25E47DC1EFA2}"/>
              </c:ext>
            </c:extLst>
          </c:dPt>
          <c:dPt>
            <c:idx val="10"/>
            <c:invertIfNegative val="0"/>
            <c:bubble3D val="0"/>
            <c:spPr>
              <a:solidFill>
                <a:srgbClr val="D9D9D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7BC1-4BBD-A35A-25E47DC1EFA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BC1-4BBD-A35A-25E47DC1EFA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BC1-4BBD-A35A-25E47DC1EFA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BC1-4BBD-A35A-25E47DC1EFA2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J’attends des informations de mon comptable ou conseiller financier</c:v>
                </c:pt>
                <c:pt idx="1">
                  <c:v>J’attends des informations des autorités publiques</c:v>
                </c:pt>
                <c:pt idx="2">
                  <c:v>J’attends des informations des organismes de subsides</c:v>
                </c:pt>
                <c:pt idx="3">
                  <c:v>J’attends des informations du conseil d’administration</c:v>
                </c:pt>
                <c:pt idx="4">
                  <c:v>J’attends des informations de ma banque</c:v>
                </c:pt>
                <c:pt idx="5">
                  <c:v>J’attends des informations de mon assureur</c:v>
                </c:pt>
                <c:pt idx="6">
                  <c:v>Autre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76.150000000000006</c:v>
                </c:pt>
                <c:pt idx="1">
                  <c:v>71.97</c:v>
                </c:pt>
                <c:pt idx="2">
                  <c:v>57.74</c:v>
                </c:pt>
                <c:pt idx="3">
                  <c:v>38.08</c:v>
                </c:pt>
                <c:pt idx="4">
                  <c:v>35.979999999999997</c:v>
                </c:pt>
                <c:pt idx="5">
                  <c:v>33.47</c:v>
                </c:pt>
                <c:pt idx="6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C1-4BBD-A35A-25E47DC1EF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rgbClr val="0A3365"/>
                </a:solidFill>
                <a:latin typeface="+mn-lt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18343935256692"/>
          <c:y val="9.0067259986916753E-2"/>
          <c:w val="0.50714456301918931"/>
          <c:h val="0.88044268616748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66-47CF-95C6-1854C3C49A5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66-47CF-95C6-1854C3C49A5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6-47CF-95C6-1854C3C49A5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66-47CF-95C6-1854C3C49A5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166-47CF-95C6-1854C3C49A5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166-47CF-95C6-1854C3C49A5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166-47CF-95C6-1854C3C49A5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166-47CF-95C6-1854C3C49A51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A3365"/>
                      </a:solidFill>
                      <a:latin typeface="+mn-lt"/>
                      <a:ea typeface="Verdana" panose="020B0604030504040204" pitchFamily="34" charset="0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8166-47CF-95C6-1854C3C49A51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A3365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Mon entreprise/mon activité se porte bien</c:v>
                </c:pt>
                <c:pt idx="1">
                  <c:v>L’acquisition clients de mon entreprise se porte bien </c:v>
                </c:pt>
                <c:pt idx="2">
                  <c:v>J’ai pu répercuter la hausse des coûts sur le prix de mes produits ou services</c:v>
                </c:pt>
                <c:pt idx="3">
                  <c:v>Mon entreprise ne subit pas de plein fouet la hausse des coûts de l’énergie</c:v>
                </c:pt>
                <c:pt idx="4">
                  <c:v>Je ne connais pas de tension de trésorerie</c:v>
                </c:pt>
                <c:pt idx="5">
                  <c:v>Mon entreprise ne subit pas de plein fouet la hausse des coûts des matières premières</c:v>
                </c:pt>
                <c:pt idx="6">
                  <c:v>Je suis dans un secteur de niche ou sans concurrence</c:v>
                </c:pt>
                <c:pt idx="7">
                  <c:v>Je ne subis pas la volatilité économique</c:v>
                </c:pt>
                <c:pt idx="8">
                  <c:v>Je compte prochainement vendre mon entreprise</c:v>
                </c:pt>
                <c:pt idx="9">
                  <c:v>Autre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78.69</c:v>
                </c:pt>
                <c:pt idx="1">
                  <c:v>75.41</c:v>
                </c:pt>
                <c:pt idx="2">
                  <c:v>67.209999999999994</c:v>
                </c:pt>
                <c:pt idx="3">
                  <c:v>29.51</c:v>
                </c:pt>
                <c:pt idx="4">
                  <c:v>29.51</c:v>
                </c:pt>
                <c:pt idx="5">
                  <c:v>27.87</c:v>
                </c:pt>
                <c:pt idx="6">
                  <c:v>27.87</c:v>
                </c:pt>
                <c:pt idx="7">
                  <c:v>27.87</c:v>
                </c:pt>
                <c:pt idx="8">
                  <c:v>6.56</c:v>
                </c:pt>
                <c:pt idx="9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166-47CF-95C6-1854C3C49A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A3365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4-49D3-9312-28714F1898CF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64-49D3-9312-28714F1898CF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64-49D3-9312-28714F1898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56D6FCF-35C2-4A7D-B0C8-00C019C65A31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64-49D3-9312-28714F1898CF}"/>
                </c:ext>
              </c:extLst>
            </c:dLbl>
            <c:dLbl>
              <c:idx val="1"/>
              <c:layout>
                <c:manualLayout>
                  <c:x val="9.977594497035348E-3"/>
                  <c:y val="6.6097047875766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64-49D3-9312-28714F1898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811323-2B6D-4D32-A845-33B2C6707D40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64-49D3-9312-28714F1898CF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Financier</c:v>
                </c:pt>
                <c:pt idx="1">
                  <c:v>non-financier</c:v>
                </c:pt>
                <c:pt idx="2">
                  <c:v>Les 2</c:v>
                </c:pt>
              </c:strCache>
            </c:strRef>
          </c:cat>
          <c:val>
            <c:numRef>
              <c:f>Sheet1!$B$2:$B$4</c:f>
              <c:numCache>
                <c:formatCode>_-* #,##0_-;\-* #,##0_-;_-* "-"??_-;_-@_-</c:formatCode>
                <c:ptCount val="3"/>
                <c:pt idx="0">
                  <c:v>43.1</c:v>
                </c:pt>
                <c:pt idx="1">
                  <c:v>6.69</c:v>
                </c:pt>
                <c:pt idx="2">
                  <c:v>50.21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64-49D3-9312-28714F189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8599552092131"/>
          <c:y val="3.441352044894741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C8-4720-9AB2-2F6673033F0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C8-4720-9AB2-2F6673033F0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8C8-4720-9AB2-2F6673033F0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8C8-4720-9AB2-2F6673033F0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8C8-4720-9AB2-2F6673033F0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8C8-4720-9AB2-2F6673033F0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8C8-4720-9AB2-2F6673033F05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C8-4720-9AB2-2F6673033F05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Hausse des coût de l'énergie</c:v>
                </c:pt>
                <c:pt idx="1">
                  <c:v>L’indexation des salaires</c:v>
                </c:pt>
                <c:pt idx="2">
                  <c:v>Hausse des coûts des matières premières</c:v>
                </c:pt>
                <c:pt idx="3">
                  <c:v>Volatilité/incertitude économique</c:v>
                </c:pt>
                <c:pt idx="4">
                  <c:v>La santé financière de mes clients</c:v>
                </c:pt>
                <c:pt idx="5">
                  <c:v>Les tensions de trésorerie</c:v>
                </c:pt>
                <c:pt idx="6">
                  <c:v>Disponibilité des matières premières</c:v>
                </c:pt>
                <c:pt idx="7">
                  <c:v>L’accès aux aides et subsides</c:v>
                </c:pt>
                <c:pt idx="8">
                  <c:v>L’acquisition de nouveaux clients</c:v>
                </c:pt>
                <c:pt idx="9">
                  <c:v>L’accès au chômage économique</c:v>
                </c:pt>
                <c:pt idx="10">
                  <c:v>L’augmentation de la concurrence</c:v>
                </c:pt>
                <c:pt idx="11">
                  <c:v>La vente ou transmission de mon entreprise</c:v>
                </c:pt>
                <c:pt idx="12">
                  <c:v>Autre</c:v>
                </c:pt>
              </c:strCache>
            </c:strRef>
          </c:cat>
          <c:val>
            <c:numRef>
              <c:f>Sheet1!$B$2:$B$14</c:f>
              <c:numCache>
                <c:formatCode>_-* #,##0_-;\-* #,##0_-;_-* "-"??_-;_-@_-</c:formatCode>
                <c:ptCount val="13"/>
                <c:pt idx="0">
                  <c:v>91.48</c:v>
                </c:pt>
                <c:pt idx="1">
                  <c:v>86.1</c:v>
                </c:pt>
                <c:pt idx="2">
                  <c:v>81.17</c:v>
                </c:pt>
                <c:pt idx="3">
                  <c:v>79.819999999999993</c:v>
                </c:pt>
                <c:pt idx="4">
                  <c:v>73.540000000000006</c:v>
                </c:pt>
                <c:pt idx="5">
                  <c:v>56.95</c:v>
                </c:pt>
                <c:pt idx="6">
                  <c:v>51.57</c:v>
                </c:pt>
                <c:pt idx="7">
                  <c:v>43.5</c:v>
                </c:pt>
                <c:pt idx="8">
                  <c:v>40.81</c:v>
                </c:pt>
                <c:pt idx="9">
                  <c:v>23.77</c:v>
                </c:pt>
                <c:pt idx="10">
                  <c:v>21.52</c:v>
                </c:pt>
                <c:pt idx="11">
                  <c:v>16.14</c:v>
                </c:pt>
                <c:pt idx="12">
                  <c:v>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C8-4720-9AB2-2F6673033F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rgbClr val="0A3365"/>
                </a:solidFill>
                <a:latin typeface="+mn-lt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1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8599552092131"/>
          <c:y val="3.441352044894741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D6-4765-A340-845EAC62C91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D6-4765-A340-845EAC62C91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FD6-4765-A340-845EAC62C91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FD6-4765-A340-845EAC62C91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FD6-4765-A340-845EAC62C91C}"/>
              </c:ext>
            </c:extLst>
          </c:dPt>
          <c:dPt>
            <c:idx val="12"/>
            <c:invertIfNegative val="0"/>
            <c:bubble3D val="0"/>
            <c:spPr>
              <a:solidFill>
                <a:srgbClr val="D9D9D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FD6-4765-A340-845EAC62C91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FD6-4765-A340-845EAC62C91C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Diminuer mes factures énergétiques</c:v>
                </c:pt>
                <c:pt idx="1">
                  <c:v>Soutenir ma trésorerie</c:v>
                </c:pt>
                <c:pt idx="2">
                  <c:v>Renégocier les prix de mes achats/trouver de nouveaux fournisseurs</c:v>
                </c:pt>
                <c:pt idx="3">
                  <c:v>Prospecter de nouveaux clients</c:v>
                </c:pt>
                <c:pt idx="4">
                  <c:v>Trouver des aides et subsides</c:v>
                </c:pt>
                <c:pt idx="5">
                  <c:v>Rechercher des solutions de rémunérations alternatives pour optimiser le package salarial</c:v>
                </c:pt>
                <c:pt idx="6">
                  <c:v>Diminuer le nombre de mes collaborateurs</c:v>
                </c:pt>
                <c:pt idx="7">
                  <c:v>Solliciter un crédit bancaire pour soutenir la stratégie de l’entreprise</c:v>
                </c:pt>
                <c:pt idx="8">
                  <c:v>Trouver des investisseurs</c:v>
                </c:pt>
                <c:pt idx="9">
                  <c:v>Suspendre les bonus</c:v>
                </c:pt>
                <c:pt idx="10">
                  <c:v>Fusionner avec un concurrent</c:v>
                </c:pt>
                <c:pt idx="11">
                  <c:v>Autre</c:v>
                </c:pt>
                <c:pt idx="12">
                  <c:v>Aucune</c:v>
                </c:pt>
              </c:strCache>
            </c:strRef>
          </c:cat>
          <c:val>
            <c:numRef>
              <c:f>Sheet1!$B$2:$B$14</c:f>
              <c:numCache>
                <c:formatCode>_-* #,##0_-;\-* #,##0_-;_-* "-"??_-;_-@_-</c:formatCode>
                <c:ptCount val="13"/>
                <c:pt idx="0">
                  <c:v>84.75</c:v>
                </c:pt>
                <c:pt idx="1">
                  <c:v>73.989999999999995</c:v>
                </c:pt>
                <c:pt idx="2">
                  <c:v>69.959999999999994</c:v>
                </c:pt>
                <c:pt idx="3">
                  <c:v>64.13</c:v>
                </c:pt>
                <c:pt idx="4">
                  <c:v>60.54</c:v>
                </c:pt>
                <c:pt idx="5">
                  <c:v>55.61</c:v>
                </c:pt>
                <c:pt idx="6">
                  <c:v>28.25</c:v>
                </c:pt>
                <c:pt idx="7">
                  <c:v>27.8</c:v>
                </c:pt>
                <c:pt idx="8">
                  <c:v>17.04</c:v>
                </c:pt>
                <c:pt idx="9">
                  <c:v>14.8</c:v>
                </c:pt>
                <c:pt idx="10">
                  <c:v>6.28</c:v>
                </c:pt>
                <c:pt idx="11">
                  <c:v>8.9700000000000006</c:v>
                </c:pt>
                <c:pt idx="12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D6-4765-A340-845EAC62C9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solidFill>
                  <a:srgbClr val="0A3365"/>
                </a:solidFill>
                <a:latin typeface="+mn-lt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8599552092131"/>
          <c:y val="3.441352044894741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92-4908-9982-70412F77B28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92-4908-9982-70412F77B28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192-4908-9982-70412F77B28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92-4908-9982-70412F77B28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192-4908-9982-70412F77B28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192-4908-9982-70412F77B28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192-4908-9982-70412F77B282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Ma santé physique/psychologique ou celle de mes collaborateurs</c:v>
                </c:pt>
                <c:pt idx="1">
                  <c:v>Le recrutement de collaborateurs compétents</c:v>
                </c:pt>
                <c:pt idx="2">
                  <c:v>Les lourdeurs administratives</c:v>
                </c:pt>
                <c:pt idx="3">
                  <c:v>La satisfaction clients</c:v>
                </c:pt>
                <c:pt idx="4">
                  <c:v>La motivation des collaborateurs</c:v>
                </c:pt>
                <c:pt idx="5">
                  <c:v>La complexité réglementaire</c:v>
                </c:pt>
                <c:pt idx="6">
                  <c:v>L’équilibre vie professionnelle/vie privée</c:v>
                </c:pt>
                <c:pt idx="7">
                  <c:v>Le manque de personnel</c:v>
                </c:pt>
                <c:pt idx="8">
                  <c:v>La fidélisation des collaborateurs</c:v>
                </c:pt>
                <c:pt idx="9">
                  <c:v>La cybersécurité</c:v>
                </c:pt>
              </c:strCache>
            </c:strRef>
          </c:cat>
          <c:val>
            <c:numRef>
              <c:f>Sheet1!$B$2:$B$11</c:f>
              <c:numCache>
                <c:formatCode>_-* #,##0_-;\-* #,##0_-;_-* "-"??_-;_-@_-</c:formatCode>
                <c:ptCount val="10"/>
                <c:pt idx="0">
                  <c:v>77.209999999999994</c:v>
                </c:pt>
                <c:pt idx="1">
                  <c:v>75.739999999999995</c:v>
                </c:pt>
                <c:pt idx="2">
                  <c:v>75.739999999999995</c:v>
                </c:pt>
                <c:pt idx="3">
                  <c:v>72.06</c:v>
                </c:pt>
                <c:pt idx="4">
                  <c:v>68.38</c:v>
                </c:pt>
                <c:pt idx="5">
                  <c:v>66.180000000000007</c:v>
                </c:pt>
                <c:pt idx="6">
                  <c:v>61.03</c:v>
                </c:pt>
                <c:pt idx="7">
                  <c:v>59.56</c:v>
                </c:pt>
                <c:pt idx="8">
                  <c:v>54.41</c:v>
                </c:pt>
                <c:pt idx="9">
                  <c:v>52.94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92-4908-9982-70412F77B2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rgbClr val="0A3365"/>
                </a:solidFill>
                <a:latin typeface="+mn-lt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72758859346333"/>
          <c:y val="1.2905070168355277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F1-4E7B-BA9C-403DB8497E9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F1-4E7B-BA9C-403DB8497E9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8F1-4E7B-BA9C-403DB8497E9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8F1-4E7B-BA9C-403DB8497E9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8F1-4E7B-BA9C-403DB8497E9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8F1-4E7B-BA9C-403DB8497E9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8F1-4E7B-BA9C-403DB8497E9C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Sheet1!$A$12:$A$22</c:f>
              <c:strCache>
                <c:ptCount val="11"/>
                <c:pt idx="0">
                  <c:v>L’image et la réputation de mon entreprise</c:v>
                </c:pt>
                <c:pt idx="1">
                  <c:v>L’impact du dérèglement climatique</c:v>
                </c:pt>
                <c:pt idx="2">
                  <c:v>La transition durable de mon entreprise</c:v>
                </c:pt>
                <c:pt idx="3">
                  <c:v>La relation clients-fournisseurs qui évolue de par la crise</c:v>
                </c:pt>
                <c:pt idx="4">
                  <c:v>La stratégie de mon entreprise</c:v>
                </c:pt>
                <c:pt idx="5">
                  <c:v>La digitalisation des entreprises</c:v>
                </c:pt>
                <c:pt idx="6">
                  <c:v>La communication clients</c:v>
                </c:pt>
                <c:pt idx="7">
                  <c:v>La gestion des datas</c:v>
                </c:pt>
                <c:pt idx="8">
                  <c:v>L’intégration de mes enfants dans l’avenir de mon entreprise</c:v>
                </c:pt>
                <c:pt idx="9">
                  <c:v>La diversité dans mon entreprise</c:v>
                </c:pt>
                <c:pt idx="10">
                  <c:v>Autre</c:v>
                </c:pt>
              </c:strCache>
            </c:strRef>
          </c:cat>
          <c:val>
            <c:numRef>
              <c:f>Sheet1!$B$12:$B$22</c:f>
              <c:numCache>
                <c:formatCode>_-* #,##0_-;\-* #,##0_-;_-* "-"??_-;_-@_-</c:formatCode>
                <c:ptCount val="11"/>
                <c:pt idx="0">
                  <c:v>51</c:v>
                </c:pt>
                <c:pt idx="1">
                  <c:v>51</c:v>
                </c:pt>
                <c:pt idx="2">
                  <c:v>50</c:v>
                </c:pt>
                <c:pt idx="3">
                  <c:v>50</c:v>
                </c:pt>
                <c:pt idx="4">
                  <c:v>46</c:v>
                </c:pt>
                <c:pt idx="5">
                  <c:v>43</c:v>
                </c:pt>
                <c:pt idx="6">
                  <c:v>34</c:v>
                </c:pt>
                <c:pt idx="7">
                  <c:v>27</c:v>
                </c:pt>
                <c:pt idx="8">
                  <c:v>24</c:v>
                </c:pt>
                <c:pt idx="9">
                  <c:v>21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F1-4E7B-BA9C-403DB8497E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0A3365"/>
                </a:solidFill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88599552092131"/>
          <c:y val="3.441352044894741E-2"/>
          <c:w val="0.50927236243851026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AF-4494-811C-525D2329636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AF-4494-811C-525D2329636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AF-4494-811C-525D2329636A}"/>
              </c:ext>
            </c:extLst>
          </c:dPt>
          <c:dPt>
            <c:idx val="10"/>
            <c:invertIfNegative val="0"/>
            <c:bubble3D val="0"/>
            <c:spPr>
              <a:solidFill>
                <a:srgbClr val="D9D9D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4AF-4494-811C-525D2329636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4AF-4494-811C-525D2329636A}"/>
              </c:ext>
            </c:extLst>
          </c:dPt>
          <c:dPt>
            <c:idx val="12"/>
            <c:invertIfNegative val="0"/>
            <c:bubble3D val="0"/>
            <c:spPr>
              <a:solidFill>
                <a:srgbClr val="D9D9D9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4AF-4494-811C-525D2329636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4AF-4494-811C-525D2329636A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Travailler sur la réputation et l’image (durable) de mon entreprise</c:v>
                </c:pt>
                <c:pt idx="1">
                  <c:v>Rendre mon entreprise plus durable </c:v>
                </c:pt>
                <c:pt idx="2">
                  <c:v>Investir dans mon entreprise</c:v>
                </c:pt>
                <c:pt idx="3">
                  <c:v>Recruter du personnel ou des profils plus spécialisés</c:v>
                </c:pt>
                <c:pt idx="4">
                  <c:v>Diversifier mes activités</c:v>
                </c:pt>
                <c:pt idx="5">
                  <c:v>Investir dans la digitalisation de mon entreprise</c:v>
                </c:pt>
                <c:pt idx="6">
                  <c:v>Mettre en place des solutions psycho-sociales</c:v>
                </c:pt>
                <c:pt idx="7">
                  <c:v>Investir dans des solutions de cybersécurité</c:v>
                </c:pt>
                <c:pt idx="8">
                  <c:v>Réorienter mon activité</c:v>
                </c:pt>
                <c:pt idx="9">
                  <c:v>Autre</c:v>
                </c:pt>
                <c:pt idx="10">
                  <c:v>Aucune</c:v>
                </c:pt>
              </c:strCache>
            </c:strRef>
          </c:cat>
          <c:val>
            <c:numRef>
              <c:f>Sheet1!$B$2:$B$12</c:f>
              <c:numCache>
                <c:formatCode>_-* #,##0_-;\-* #,##0_-;_-* "-"??_-;_-@_-</c:formatCode>
                <c:ptCount val="11"/>
                <c:pt idx="0">
                  <c:v>76.47</c:v>
                </c:pt>
                <c:pt idx="1">
                  <c:v>70.59</c:v>
                </c:pt>
                <c:pt idx="2">
                  <c:v>58.09</c:v>
                </c:pt>
                <c:pt idx="3">
                  <c:v>44.85</c:v>
                </c:pt>
                <c:pt idx="4">
                  <c:v>38.24</c:v>
                </c:pt>
                <c:pt idx="5">
                  <c:v>36.03</c:v>
                </c:pt>
                <c:pt idx="6">
                  <c:v>32.35</c:v>
                </c:pt>
                <c:pt idx="7">
                  <c:v>26.47</c:v>
                </c:pt>
                <c:pt idx="8">
                  <c:v>11.76</c:v>
                </c:pt>
                <c:pt idx="9">
                  <c:v>1.47</c:v>
                </c:pt>
                <c:pt idx="1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AF-4494-811C-525D232963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A3365"/>
                </a:solidFill>
                <a:latin typeface="+mn-lt"/>
              </a:defRPr>
            </a:pPr>
            <a:endParaRPr lang="fr-FR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-* #,##0_-;\-* #,##0_-;_-* &quot;-&quot;??_-;_-@_-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8C-4696-8CE9-1364529ED570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8C-4696-8CE9-1364529ED570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8C-4696-8CE9-1364529ED5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0300CC9-383F-4CF6-A008-98A87A128403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8C-4696-8CE9-1364529ED5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2C6E3C1-152F-4D2B-BF39-7739B789C687}" type="VALUE">
                      <a:rPr lang="en-US">
                        <a:latin typeface="Gilroy" panose="00000500000000000000" pitchFamily="50" charset="0"/>
                      </a:rPr>
                      <a:pPr/>
                      <a:t>[VALEUR]</a:t>
                    </a:fld>
                    <a:endParaRPr lang="fr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8C-4696-8CE9-1364529ED570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52.72</c:v>
                </c:pt>
                <c:pt idx="1">
                  <c:v>47.28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8C-4696-8CE9-1364529ED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6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0.07199</cdr:y>
    </cdr:from>
    <cdr:to>
      <cdr:x>0.94801</cdr:x>
      <cdr:y>0.36714</cdr:y>
    </cdr:to>
    <cdr:sp macro="" textlink="">
      <cdr:nvSpPr>
        <cdr:cNvPr id="2" name="Rectangle à coins arrondis 8">
          <a:extLst xmlns:a="http://schemas.openxmlformats.org/drawingml/2006/main">
            <a:ext uri="{FF2B5EF4-FFF2-40B4-BE49-F238E27FC236}">
              <a16:creationId xmlns:a16="http://schemas.microsoft.com/office/drawing/2014/main" id="{C353A880-6A1F-4F52-A476-17BF25274D06}"/>
            </a:ext>
          </a:extLst>
        </cdr:cNvPr>
        <cdr:cNvSpPr/>
      </cdr:nvSpPr>
      <cdr:spPr>
        <a:xfrm xmlns:a="http://schemas.openxmlformats.org/drawingml/2006/main">
          <a:off x="0" y="264738"/>
          <a:ext cx="8953427" cy="1085443"/>
        </a:xfrm>
        <a:prstGeom xmlns:a="http://schemas.openxmlformats.org/drawingml/2006/main" prst="roundRect">
          <a:avLst/>
        </a:prstGeom>
        <a:noFill xmlns:a="http://schemas.openxmlformats.org/drawingml/2006/main"/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15990" fontAlgn="base">
            <a:spcBef>
              <a:spcPct val="0"/>
            </a:spcBef>
            <a:spcAft>
              <a:spcPct val="0"/>
            </a:spcAft>
            <a:defRPr/>
          </a:pPr>
          <a:endParaRPr lang="fr-BE" sz="1111" b="1" dirty="0">
            <a:solidFill>
              <a:srgbClr val="00AEEF"/>
            </a:solidFill>
            <a:ea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0.80209</cdr:y>
    </cdr:from>
    <cdr:to>
      <cdr:x>0.83453</cdr:x>
      <cdr:y>0.88491</cdr:y>
    </cdr:to>
    <cdr:sp macro="" textlink="">
      <cdr:nvSpPr>
        <cdr:cNvPr id="2" name="Rectangle à coins arrondis 8">
          <a:extLst xmlns:a="http://schemas.openxmlformats.org/drawingml/2006/main">
            <a:ext uri="{FF2B5EF4-FFF2-40B4-BE49-F238E27FC236}">
              <a16:creationId xmlns:a16="http://schemas.microsoft.com/office/drawing/2014/main" id="{98D304B8-949F-482D-BE7A-E4CA3B5C2398}"/>
            </a:ext>
          </a:extLst>
        </cdr:cNvPr>
        <cdr:cNvSpPr/>
      </cdr:nvSpPr>
      <cdr:spPr>
        <a:xfrm xmlns:a="http://schemas.openxmlformats.org/drawingml/2006/main">
          <a:off x="0" y="2368032"/>
          <a:ext cx="6911564" cy="244520"/>
        </a:xfrm>
        <a:prstGeom xmlns:a="http://schemas.openxmlformats.org/drawingml/2006/main" prst="roundRect">
          <a:avLst/>
        </a:prstGeom>
        <a:noFill xmlns:a="http://schemas.openxmlformats.org/drawingml/2006/main"/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15990" fontAlgn="base">
            <a:spcBef>
              <a:spcPct val="0"/>
            </a:spcBef>
            <a:spcAft>
              <a:spcPct val="0"/>
            </a:spcAft>
            <a:defRPr/>
          </a:pPr>
          <a:endParaRPr lang="fr-BE" sz="1111" b="1" dirty="0">
            <a:solidFill>
              <a:srgbClr val="00AEEF"/>
            </a:solidFill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0.62938</cdr:y>
    </cdr:from>
    <cdr:to>
      <cdr:x>0.83453</cdr:x>
      <cdr:y>0.7122</cdr:y>
    </cdr:to>
    <cdr:sp macro="" textlink="">
      <cdr:nvSpPr>
        <cdr:cNvPr id="3" name="Rectangle à coins arrondis 8">
          <a:extLst xmlns:a="http://schemas.openxmlformats.org/drawingml/2006/main">
            <a:ext uri="{FF2B5EF4-FFF2-40B4-BE49-F238E27FC236}">
              <a16:creationId xmlns:a16="http://schemas.microsoft.com/office/drawing/2014/main" id="{B801CE1A-59C1-47A9-9756-D6BFC814C8F9}"/>
            </a:ext>
          </a:extLst>
        </cdr:cNvPr>
        <cdr:cNvSpPr/>
      </cdr:nvSpPr>
      <cdr:spPr>
        <a:xfrm xmlns:a="http://schemas.openxmlformats.org/drawingml/2006/main">
          <a:off x="-518251" y="1858129"/>
          <a:ext cx="6911564" cy="244520"/>
        </a:xfrm>
        <a:prstGeom xmlns:a="http://schemas.openxmlformats.org/drawingml/2006/main" prst="roundRect">
          <a:avLst/>
        </a:prstGeom>
        <a:noFill xmlns:a="http://schemas.openxmlformats.org/drawingml/2006/main"/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15990" fontAlgn="base">
            <a:spcBef>
              <a:spcPct val="0"/>
            </a:spcBef>
            <a:spcAft>
              <a:spcPct val="0"/>
            </a:spcAft>
            <a:defRPr/>
          </a:pPr>
          <a:endParaRPr lang="fr-BE" sz="1111" b="1" dirty="0">
            <a:solidFill>
              <a:srgbClr val="00AEEF"/>
            </a:solidFill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0.44915</cdr:y>
    </cdr:from>
    <cdr:to>
      <cdr:x>0.83453</cdr:x>
      <cdr:y>0.53197</cdr:y>
    </cdr:to>
    <cdr:sp macro="" textlink="">
      <cdr:nvSpPr>
        <cdr:cNvPr id="4" name="Rectangle à coins arrondis 8">
          <a:extLst xmlns:a="http://schemas.openxmlformats.org/drawingml/2006/main">
            <a:ext uri="{FF2B5EF4-FFF2-40B4-BE49-F238E27FC236}">
              <a16:creationId xmlns:a16="http://schemas.microsoft.com/office/drawing/2014/main" id="{B801CE1A-59C1-47A9-9756-D6BFC814C8F9}"/>
            </a:ext>
          </a:extLst>
        </cdr:cNvPr>
        <cdr:cNvSpPr/>
      </cdr:nvSpPr>
      <cdr:spPr>
        <a:xfrm xmlns:a="http://schemas.openxmlformats.org/drawingml/2006/main">
          <a:off x="-518251" y="1326039"/>
          <a:ext cx="6911564" cy="244520"/>
        </a:xfrm>
        <a:prstGeom xmlns:a="http://schemas.openxmlformats.org/drawingml/2006/main" prst="roundRect">
          <a:avLst/>
        </a:prstGeom>
        <a:noFill xmlns:a="http://schemas.openxmlformats.org/drawingml/2006/main"/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15990" fontAlgn="base">
            <a:spcBef>
              <a:spcPct val="0"/>
            </a:spcBef>
            <a:spcAft>
              <a:spcPct val="0"/>
            </a:spcAft>
            <a:defRPr/>
          </a:pPr>
          <a:endParaRPr lang="fr-BE" sz="1111" b="1" dirty="0">
            <a:solidFill>
              <a:srgbClr val="00AEEF"/>
            </a:solidFill>
            <a:ea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90A6-CD90-D84E-A09E-ECBEBDA10DB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0166-7D45-E347-B469-0C1F35E923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6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D25F-AABA-884A-A29A-568224EE758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5E2-70E3-0143-BAC4-66BC72AC963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7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Bienvenue à tous</a:t>
            </a:r>
          </a:p>
          <a:p>
            <a:r>
              <a:rPr lang="fr-BE" dirty="0"/>
              <a:t>Merci à Marine de sa présence </a:t>
            </a:r>
          </a:p>
          <a:p>
            <a:r>
              <a:rPr lang="fr-BE" dirty="0"/>
              <a:t>Parcourir les résultats</a:t>
            </a:r>
          </a:p>
          <a:p>
            <a:r>
              <a:rPr lang="fr-BE" dirty="0"/>
              <a:t>Analyse de Marine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625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Définition de l’entrepreneur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0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 passe d’abord par un soutien du citoyen… A juste titre aussi. Pas jeter la pierre. Ce n’est pas soutenir du profit. Ensemble.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8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35% problème de communication - Sensibilisation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8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Importance des PME dans la transition énergétique. !!!</a:t>
            </a:r>
          </a:p>
          <a:p>
            <a:endParaRPr lang="fr-BE" dirty="0"/>
          </a:p>
          <a:p>
            <a:r>
              <a:rPr lang="fr-BE" dirty="0"/>
              <a:t>CA pas assez inspirant et bonne gouvernance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5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Près de 300 Diagnostiques Stratégiques avec la LSM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Capacité des managers du futur d’absorber ces crises et discours positif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Importance des talents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Importance de la trésorerie et le stock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270.000 PME en Wal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2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Pilier social de la durabilité </a:t>
            </a:r>
          </a:p>
          <a:p>
            <a:r>
              <a:rPr lang="fr-BE" dirty="0"/>
              <a:t>Importance des </a:t>
            </a:r>
            <a:r>
              <a:rPr lang="fr-BE" dirty="0" err="1"/>
              <a:t>employués</a:t>
            </a:r>
            <a:endParaRPr lang="fr-BE" dirty="0"/>
          </a:p>
          <a:p>
            <a:endParaRPr lang="fr-BE" dirty="0"/>
          </a:p>
          <a:p>
            <a:r>
              <a:rPr lang="fr-BE" dirty="0"/>
              <a:t>Recrutement --&lt;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Digital, gestion des datas et diversité … marquant dans les entreprises performantes mais les PME passent à côté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6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Lien avec durabilité = Economies d’énergie </a:t>
            </a:r>
          </a:p>
          <a:p>
            <a:r>
              <a:rPr lang="fr-BE" dirty="0"/>
              <a:t>Paradoxe de la préoccupation psy mais seuls 32% mettent en place des solutions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PARADOXE </a:t>
            </a:r>
            <a:r>
              <a:rPr lang="fr-BE" dirty="0">
                <a:sym typeface="Wingdings" panose="05000000000000000000" pitchFamily="2" charset="2"/>
              </a:rPr>
              <a:t> Ils ont un </a:t>
            </a:r>
            <a:r>
              <a:rPr lang="fr-BE" dirty="0" err="1">
                <a:sym typeface="Wingdings" panose="05000000000000000000" pitchFamily="2" charset="2"/>
              </a:rPr>
              <a:t>objetif</a:t>
            </a:r>
            <a:r>
              <a:rPr lang="fr-BE" dirty="0">
                <a:sym typeface="Wingdings" panose="05000000000000000000" pitchFamily="2" charset="2"/>
              </a:rPr>
              <a:t> de court terme mais ils le mettent dans une échéance de long terme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Conscience </a:t>
            </a:r>
            <a:r>
              <a:rPr lang="fr-BE" dirty="0">
                <a:sym typeface="Wingdings" panose="05000000000000000000" pitchFamily="2" charset="2"/>
              </a:rPr>
              <a:t> 53+13 mais pas de conscience du timing… Problème lien GIEC. Conscience de l’urgence. 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3 piliers </a:t>
            </a:r>
            <a:r>
              <a:rPr lang="fr-BE" dirty="0" err="1">
                <a:sym typeface="Wingdings" panose="05000000000000000000" pitchFamily="2" charset="2"/>
              </a:rPr>
              <a:t>pérrenité</a:t>
            </a:r>
            <a:r>
              <a:rPr lang="fr-BE" dirty="0">
                <a:sym typeface="Wingdings" panose="05000000000000000000" pitchFamily="2" charset="2"/>
              </a:rPr>
              <a:t> dans 20 ans… on doit intégrer les 3… </a:t>
            </a:r>
          </a:p>
          <a:p>
            <a:r>
              <a:rPr lang="fr-BE" dirty="0">
                <a:sym typeface="Wingdings" panose="05000000000000000000" pitchFamily="2" charset="2"/>
              </a:rPr>
              <a:t>En temps de crise, on a maintenu nos démarches de bilan carbone mais on pourrait avoir tendance à faire passer après mais pas la bonne stratégie. Il n’y a pas de long terme, on ne peut plus se le permettre si on veut éviter les crises futures. Parce que ce </a:t>
            </a:r>
            <a:r>
              <a:rPr lang="fr-BE" dirty="0" err="1">
                <a:sym typeface="Wingdings" panose="05000000000000000000" pitchFamily="2" charset="2"/>
              </a:rPr>
              <a:t>su’on</a:t>
            </a:r>
            <a:r>
              <a:rPr lang="fr-BE" dirty="0">
                <a:sym typeface="Wingdings" panose="05000000000000000000" pitchFamily="2" charset="2"/>
              </a:rPr>
              <a:t> connait </a:t>
            </a:r>
            <a:r>
              <a:rPr lang="fr-BE" dirty="0" err="1">
                <a:sym typeface="Wingdings" panose="05000000000000000000" pitchFamily="2" charset="2"/>
              </a:rPr>
              <a:t>maintennt</a:t>
            </a:r>
            <a:r>
              <a:rPr lang="fr-BE" dirty="0">
                <a:sym typeface="Wingdings" panose="05000000000000000000" pitchFamily="2" charset="2"/>
              </a:rPr>
              <a:t> n’est pas grand-chose.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675E2-70E3-0143-BAC4-66BC72AC9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creen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4DE06E-F28A-88A1-4CC4-FFC4416F75F6}"/>
              </a:ext>
            </a:extLst>
          </p:cNvPr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009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1400" dirty="0" err="1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343663" y="2442591"/>
            <a:ext cx="7257058" cy="421077"/>
          </a:xfrm>
        </p:spPr>
        <p:txBody>
          <a:bodyPr anchor="b" anchorCtr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58197" y="2981328"/>
            <a:ext cx="7242528" cy="338554"/>
          </a:xfrm>
        </p:spPr>
        <p:txBody>
          <a:bodyPr lIns="0">
            <a:spAutoFit/>
          </a:bodyPr>
          <a:lstStyle>
            <a:lvl1pPr marL="0" indent="0">
              <a:spcAft>
                <a:spcPts val="0"/>
              </a:spcAft>
              <a:buNone/>
              <a:defRPr sz="1600" b="1" i="0">
                <a:solidFill>
                  <a:srgbClr val="0D2A50"/>
                </a:solidFill>
                <a:latin typeface="Gilroy Bold" pitchFamily="2" charset="77"/>
                <a:cs typeface="Verdana"/>
              </a:defRPr>
            </a:lvl1pPr>
            <a:lvl2pPr marL="269872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58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29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33103-2959-3C43-AB25-9C5620CA0C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755" y="4861945"/>
            <a:ext cx="4403691" cy="503998"/>
          </a:xfrm>
          <a:prstGeom prst="rect">
            <a:avLst/>
          </a:prstGeom>
          <a:effectLst>
            <a:outerShdw blurRad="83748" algn="tl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544B2-2511-F940-B3DF-313252248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0055" y="161326"/>
            <a:ext cx="1204375" cy="1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6" userDrawn="1">
          <p15:clr>
            <a:srgbClr val="FBAE40"/>
          </p15:clr>
        </p15:guide>
        <p15:guide id="2" pos="3200" userDrawn="1">
          <p15:clr>
            <a:srgbClr val="FBAE40"/>
          </p15:clr>
        </p15:guide>
        <p15:guide id="3" pos="3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 bwMode="gray">
          <a:xfrm>
            <a:off x="1234652" y="4084248"/>
            <a:ext cx="2320779" cy="524545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rgbClr val="003366"/>
                </a:solidFill>
                <a:latin typeface="Gilroy Medium" pitchFamily="2" charset="77"/>
                <a:cs typeface="Verdana"/>
              </a:defRPr>
            </a:lvl1pPr>
            <a:lvl2pPr marL="261935" indent="0" algn="ctr">
              <a:buNone/>
              <a:defRPr sz="1200">
                <a:solidFill>
                  <a:srgbClr val="4D4D4D"/>
                </a:solidFill>
              </a:defRPr>
            </a:lvl2pPr>
            <a:lvl3pPr marL="538157" indent="0" algn="ctr">
              <a:buNone/>
              <a:defRPr sz="1100">
                <a:solidFill>
                  <a:srgbClr val="4D4D4D"/>
                </a:solidFill>
              </a:defRPr>
            </a:lvl3pPr>
            <a:lvl4pPr marL="717543" indent="0" algn="ctr">
              <a:buNone/>
              <a:defRPr sz="1050">
                <a:solidFill>
                  <a:srgbClr val="4D4D4D"/>
                </a:solidFill>
              </a:defRPr>
            </a:lvl4pPr>
            <a:lvl5pPr marL="97947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/>
          </p:nvPr>
        </p:nvSpPr>
        <p:spPr bwMode="gray">
          <a:xfrm>
            <a:off x="3920729" y="4079289"/>
            <a:ext cx="2322000" cy="524545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rgbClr val="003366"/>
                </a:solidFill>
                <a:latin typeface="Gilroy Medium" pitchFamily="2" charset="77"/>
                <a:cs typeface="Verdana"/>
              </a:defRPr>
            </a:lvl1pPr>
            <a:lvl2pPr marL="261935" indent="0" algn="ctr">
              <a:buNone/>
              <a:defRPr sz="1200">
                <a:solidFill>
                  <a:srgbClr val="4D4D4D"/>
                </a:solidFill>
              </a:defRPr>
            </a:lvl2pPr>
            <a:lvl3pPr marL="538157" indent="0" algn="ctr">
              <a:buNone/>
              <a:defRPr sz="1100">
                <a:solidFill>
                  <a:srgbClr val="4D4D4D"/>
                </a:solidFill>
              </a:defRPr>
            </a:lvl3pPr>
            <a:lvl4pPr marL="717543" indent="0" algn="ctr">
              <a:buNone/>
              <a:defRPr sz="1050">
                <a:solidFill>
                  <a:srgbClr val="4D4D4D"/>
                </a:solidFill>
              </a:defRPr>
            </a:lvl4pPr>
            <a:lvl5pPr marL="97947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/>
          </p:nvPr>
        </p:nvSpPr>
        <p:spPr bwMode="gray">
          <a:xfrm>
            <a:off x="6603350" y="4081170"/>
            <a:ext cx="2322000" cy="524545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rgbClr val="003366"/>
                </a:solidFill>
                <a:latin typeface="Gilroy Medium" pitchFamily="2" charset="77"/>
                <a:cs typeface="Verdana"/>
              </a:defRPr>
            </a:lvl1pPr>
            <a:lvl2pPr marL="261935" indent="0" algn="ctr">
              <a:buNone/>
              <a:defRPr sz="1200">
                <a:solidFill>
                  <a:srgbClr val="4D4D4D"/>
                </a:solidFill>
              </a:defRPr>
            </a:lvl2pPr>
            <a:lvl3pPr marL="538157" indent="0" algn="ctr">
              <a:buNone/>
              <a:defRPr sz="1100">
                <a:solidFill>
                  <a:srgbClr val="4D4D4D"/>
                </a:solidFill>
              </a:defRPr>
            </a:lvl3pPr>
            <a:lvl4pPr marL="717543" indent="0" algn="ctr">
              <a:buNone/>
              <a:defRPr sz="1050">
                <a:solidFill>
                  <a:srgbClr val="4D4D4D"/>
                </a:solidFill>
              </a:defRPr>
            </a:lvl4pPr>
            <a:lvl5pPr marL="97947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1234650" y="1600994"/>
            <a:ext cx="2322000" cy="2328266"/>
          </a:xfrm>
        </p:spPr>
        <p:txBody>
          <a:bodyPr lIns="720000" rIns="720000" anchor="ctr"/>
          <a:lstStyle>
            <a:lvl1pPr marL="0" indent="0" algn="ctr">
              <a:buNone/>
              <a:defRPr sz="1000" b="0" i="0">
                <a:latin typeface="Gilroy Medium" pitchFamily="2" charset="77"/>
                <a:cs typeface="Verdana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3920729" y="1596034"/>
            <a:ext cx="2322000" cy="2328266"/>
          </a:xfrm>
        </p:spPr>
        <p:txBody>
          <a:bodyPr lIns="720000" rIns="720000" anchor="ctr"/>
          <a:lstStyle>
            <a:lvl1pPr marL="0" indent="0" algn="ctr">
              <a:buNone/>
              <a:defRPr sz="1000" b="0" i="0">
                <a:latin typeface="Gilroy Medium" pitchFamily="2" charset="77"/>
                <a:cs typeface="Verdana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6" name="Tijdelijke aanduiding voor afbeelding 3"/>
          <p:cNvSpPr>
            <a:spLocks noGrp="1"/>
          </p:cNvSpPr>
          <p:nvPr>
            <p:ph type="pic" sz="quarter" idx="21"/>
          </p:nvPr>
        </p:nvSpPr>
        <p:spPr>
          <a:xfrm>
            <a:off x="6603350" y="1597914"/>
            <a:ext cx="2322000" cy="2328266"/>
          </a:xfrm>
        </p:spPr>
        <p:txBody>
          <a:bodyPr lIns="720000" rIns="720000" anchor="ctr"/>
          <a:lstStyle>
            <a:lvl1pPr marL="0" indent="0" algn="ctr">
              <a:buNone/>
              <a:defRPr sz="1000" b="0" i="0">
                <a:latin typeface="Gilroy Medium" pitchFamily="2" charset="77"/>
                <a:cs typeface="Verdana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186DA89-707B-364D-9224-86EED170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1AC3FEAE-207F-1637-6BDD-6882F7B89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10160000" cy="4405035"/>
          </a:xfrm>
        </p:spPr>
        <p:txBody>
          <a:bodyPr lIns="1440000" rIns="1440000" anchor="ctr"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26DAFEF-1DCB-958E-1985-9C490DDEC18D}"/>
              </a:ext>
            </a:extLst>
          </p:cNvPr>
          <p:cNvSpPr>
            <a:spLocks noGrp="1"/>
          </p:cNvSpPr>
          <p:nvPr>
            <p:ph sz="half" idx="20"/>
          </p:nvPr>
        </p:nvSpPr>
        <p:spPr bwMode="gray">
          <a:xfrm>
            <a:off x="1177858" y="4612752"/>
            <a:ext cx="7200000" cy="603250"/>
          </a:xfr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400" b="1" i="0">
                <a:latin typeface="Gilroy Bold" pitchFamily="2" charset="77"/>
              </a:defRPr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A76998D-BEA4-46EE-DC5F-44912F234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951AC7-105E-4C4F-B21F-244081E732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9999" y="0"/>
            <a:ext cx="3960000" cy="5715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7904006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7C1A40D-19AD-6044-A31D-E779CE0B26D5}"/>
              </a:ext>
            </a:extLst>
          </p:cNvPr>
          <p:cNvSpPr>
            <a:spLocks noGrp="1"/>
          </p:cNvSpPr>
          <p:nvPr>
            <p:ph idx="11"/>
          </p:nvPr>
        </p:nvSpPr>
        <p:spPr bwMode="gray">
          <a:xfrm>
            <a:off x="950805" y="1512236"/>
            <a:ext cx="3999998" cy="3410638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0096DC"/>
              </a:buClr>
              <a:buFontTx/>
              <a:buNone/>
              <a:defRPr sz="12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1" indent="0">
              <a:buClr>
                <a:srgbClr val="003366"/>
              </a:buClr>
              <a:buNone/>
              <a:defRPr/>
            </a:lvl4pPr>
            <a:lvl5pPr marL="985829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843E394-03BC-769C-07AB-6C2073F4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4973683" cy="368434"/>
          </a:xfrm>
        </p:spPr>
        <p:txBody>
          <a:bodyPr wrap="square"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B72D4DE-8BB3-4026-BA81-7BE00CD68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172489" y="1512236"/>
            <a:ext cx="3428234" cy="34106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ijdelijke aanduiding voor grafiek 7"/>
          <p:cNvSpPr>
            <a:spLocks noGrp="1"/>
          </p:cNvSpPr>
          <p:nvPr>
            <p:ph type="chart" sz="quarter" idx="11"/>
          </p:nvPr>
        </p:nvSpPr>
        <p:spPr>
          <a:xfrm>
            <a:off x="950805" y="1512236"/>
            <a:ext cx="4037324" cy="3410638"/>
          </a:xfrm>
        </p:spPr>
        <p:txBody>
          <a:bodyPr lIns="1080000" rIns="1080000" anchor="ctr"/>
          <a:lstStyle>
            <a:lvl1pPr marL="0" indent="0" algn="ctr">
              <a:buNone/>
              <a:defRPr sz="1400" b="0" i="0">
                <a:solidFill>
                  <a:srgbClr val="0D2A50"/>
                </a:solidFill>
                <a:latin typeface="Gilroy Medium" pitchFamily="2" charset="77"/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6A9DFC6-4766-5C41-80CC-B66E82D7A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8620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73DD066-2F93-9BB6-ED31-C15D7DB5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84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grafiek 7"/>
          <p:cNvSpPr>
            <a:spLocks noGrp="1"/>
          </p:cNvSpPr>
          <p:nvPr>
            <p:ph type="chart" sz="quarter" idx="14"/>
          </p:nvPr>
        </p:nvSpPr>
        <p:spPr>
          <a:xfrm>
            <a:off x="5311623" y="1512241"/>
            <a:ext cx="3097542" cy="1619999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1" name="Tijdelijke aanduiding voor grafiek 7"/>
          <p:cNvSpPr>
            <a:spLocks noGrp="1"/>
          </p:cNvSpPr>
          <p:nvPr>
            <p:ph type="chart" sz="quarter" idx="11"/>
          </p:nvPr>
        </p:nvSpPr>
        <p:spPr>
          <a:xfrm>
            <a:off x="1143706" y="1512236"/>
            <a:ext cx="4037324" cy="3337310"/>
          </a:xfrm>
        </p:spPr>
        <p:txBody>
          <a:bodyPr lIns="1080000" rIns="1080000" anchor="ctr"/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7" name="Tijdelijke aanduiding voor grafiek 7"/>
          <p:cNvSpPr>
            <a:spLocks noGrp="1"/>
          </p:cNvSpPr>
          <p:nvPr>
            <p:ph type="chart" sz="quarter" idx="15"/>
          </p:nvPr>
        </p:nvSpPr>
        <p:spPr>
          <a:xfrm>
            <a:off x="5314433" y="3228564"/>
            <a:ext cx="3097542" cy="1620000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27800B0-2487-6045-8D72-B259B052B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8620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20189B8-7333-8B31-050C-111F2D4E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44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Graphs in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grafiek 7"/>
          <p:cNvSpPr>
            <a:spLocks noGrp="1"/>
          </p:cNvSpPr>
          <p:nvPr>
            <p:ph type="chart" sz="quarter" idx="14"/>
          </p:nvPr>
        </p:nvSpPr>
        <p:spPr>
          <a:xfrm>
            <a:off x="3616238" y="1571628"/>
            <a:ext cx="2320000" cy="3351213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Tijdelijke aanduiding voor grafiek 7"/>
          <p:cNvSpPr>
            <a:spLocks noGrp="1"/>
          </p:cNvSpPr>
          <p:nvPr>
            <p:ph type="chart" sz="quarter" idx="15"/>
          </p:nvPr>
        </p:nvSpPr>
        <p:spPr>
          <a:xfrm>
            <a:off x="6288268" y="1571625"/>
            <a:ext cx="2319999" cy="3352634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3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935277" y="1571625"/>
            <a:ext cx="2319999" cy="3349792"/>
          </a:xfrm>
        </p:spPr>
        <p:txBody>
          <a:bodyPr lIns="720000" rIns="720000" anchor="ctr"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34754B-30B2-744B-854E-B287D2FC7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8620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D3762B7-5DD7-C97D-47C3-15C88C12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5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160000" cy="571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7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AB6B2-B11E-5BE4-AFA1-4BC3805B1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64E1A-68D5-36FA-F749-DCDD08B45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97917" cy="571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BE3B-3339-E60F-58A0-E9A7C18EFE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7917" cy="5715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D1211-3D2F-2BD3-9363-731FEAE04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248" y="1666194"/>
            <a:ext cx="3736677" cy="1887312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Bienvenue!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77BAF-A18F-FFD0-07C5-A0EEE13736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755" y="4861945"/>
            <a:ext cx="4403691" cy="5039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217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2BE32607-C4D5-9778-2D12-E9BBDCCCD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35975-9538-B5A7-8AAF-31FF8A26D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7917" cy="5715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5045861-8327-1DC6-EB38-5C6FD3E8D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248" y="1666194"/>
            <a:ext cx="2626551" cy="1887312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Ordre</a:t>
            </a:r>
            <a:br>
              <a:rPr lang="en-BE" dirty="0"/>
            </a:br>
            <a:r>
              <a:rPr lang="en-BE" dirty="0"/>
              <a:t>du jour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35C02-CC8B-4B28-9D79-F404EA3CA4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755" y="4861945"/>
            <a:ext cx="4403691" cy="5039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52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indoor, mirror&#10;&#10;Description automatically generated">
            <a:extLst>
              <a:ext uri="{FF2B5EF4-FFF2-40B4-BE49-F238E27FC236}">
                <a16:creationId xmlns:a16="http://schemas.microsoft.com/office/drawing/2014/main" id="{2A9C0B98-0457-298B-A354-F728149F1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DE2E2-4AF9-B045-8F0E-EAF5A244EA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7917" cy="571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532994-B87F-DBFD-6A02-6190B6447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247" y="1666194"/>
            <a:ext cx="2956885" cy="1887312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N’hésitez</a:t>
            </a:r>
            <a:br>
              <a:rPr lang="en-BE" dirty="0"/>
            </a:br>
            <a:r>
              <a:rPr lang="en-BE" dirty="0"/>
              <a:t>pas à poser des questions.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E87AD-0516-51DD-FD5D-F2E1B77074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755" y="4861945"/>
            <a:ext cx="4403691" cy="5039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651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creen -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343663" y="1543397"/>
            <a:ext cx="7257058" cy="1225021"/>
          </a:xfrm>
        </p:spPr>
        <p:txBody>
          <a:bodyPr anchor="b" anchorCtr="0"/>
          <a:lstStyle>
            <a:lvl1pPr>
              <a:defRPr sz="3200">
                <a:solidFill>
                  <a:srgbClr val="0C294F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197" y="2886078"/>
            <a:ext cx="7242528" cy="1655763"/>
          </a:xfrm>
        </p:spPr>
        <p:txBody>
          <a:bodyPr lIns="0"/>
          <a:lstStyle>
            <a:lvl1pPr marL="0" indent="0">
              <a:spcAft>
                <a:spcPts val="0"/>
              </a:spcAft>
              <a:buNone/>
              <a:defRPr sz="1600" b="1" i="0" baseline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  <a:lvl2pPr marL="269872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58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29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 noProof="0" dirty="0" err="1"/>
              <a:t>Naam</a:t>
            </a:r>
            <a:r>
              <a:rPr lang="en-GB" noProof="0" dirty="0"/>
              <a:t> van de </a:t>
            </a:r>
            <a:r>
              <a:rPr lang="en-GB" noProof="0" dirty="0" err="1"/>
              <a:t>spreker</a:t>
            </a:r>
            <a:r>
              <a:rPr lang="en-GB" noProof="0" dirty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19574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bicycle&#10;&#10;Description automatically generated">
            <a:extLst>
              <a:ext uri="{FF2B5EF4-FFF2-40B4-BE49-F238E27FC236}">
                <a16:creationId xmlns:a16="http://schemas.microsoft.com/office/drawing/2014/main" id="{CE965C1B-1947-0DAD-32C0-5B3056CAA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C4CE3-4C06-7936-E676-ECEC8F62AC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7917" cy="571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23C2A2-B914-09DD-53B4-346FD556FD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2" y="-182718"/>
            <a:ext cx="5441952" cy="61190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D13046-DE40-07A7-115B-328AF1795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248" y="1666194"/>
            <a:ext cx="2626551" cy="1887312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Merci!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AD3B49-2424-E697-15DC-7EFEF14947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755" y="4861945"/>
            <a:ext cx="4403691" cy="5039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1250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F72844A7-B861-5782-1F99-3F2EF178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FDB0E-3137-CB8C-6485-ECAF64900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94301" cy="571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03A5F2-8EA2-87BC-7AFC-6FA288F18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4301" cy="5715000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6B6BA597-17B2-580C-5ABA-6623FE8EC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248" y="1352262"/>
            <a:ext cx="2626551" cy="2515176"/>
          </a:xfrm>
        </p:spPr>
        <p:txBody>
          <a:bodyPr lIns="0" anchor="ctr">
            <a:sp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Vouz</a:t>
            </a:r>
            <a:r>
              <a:rPr lang="en-US" noProof="0" dirty="0"/>
              <a:t> </a:t>
            </a:r>
            <a:r>
              <a:rPr lang="en-US" noProof="0" dirty="0" err="1"/>
              <a:t>avez</a:t>
            </a:r>
            <a:r>
              <a:rPr lang="en-US" noProof="0" dirty="0"/>
              <a:t> </a:t>
            </a:r>
            <a:r>
              <a:rPr lang="en-US" noProof="0" dirty="0" err="1"/>
              <a:t>été</a:t>
            </a:r>
            <a:r>
              <a:rPr lang="en-US" noProof="0" dirty="0"/>
              <a:t> un bon public.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4323F-CD68-98A5-0239-17394CA030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755" y="4861945"/>
            <a:ext cx="4403691" cy="5039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31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04006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3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0160000" cy="5715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/>
          <a:p>
            <a:fld id="{5BDBD913-6C0B-FE4C-97C0-1A4F6EA860F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2193132" y="1207162"/>
            <a:ext cx="5773738" cy="2071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67">
                <a:solidFill>
                  <a:schemeClr val="tx2"/>
                </a:solidFill>
              </a:defRPr>
            </a:lvl1pPr>
            <a:lvl2pPr>
              <a:defRPr sz="3667">
                <a:solidFill>
                  <a:schemeClr val="tx2"/>
                </a:solidFill>
              </a:defRPr>
            </a:lvl2pPr>
            <a:lvl3pPr>
              <a:defRPr sz="3667">
                <a:solidFill>
                  <a:schemeClr val="tx2"/>
                </a:solidFill>
              </a:defRPr>
            </a:lvl3pPr>
            <a:lvl4pPr>
              <a:defRPr sz="3667">
                <a:solidFill>
                  <a:schemeClr val="tx2"/>
                </a:solidFill>
              </a:defRPr>
            </a:lvl4pPr>
            <a:lvl5pPr>
              <a:defRPr sz="36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191853" y="3859717"/>
            <a:ext cx="5774751" cy="132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  <a:lvl5pPr>
              <a:defRPr sz="13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5419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4B67787-4A81-914B-959D-B9BB7A9B2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8620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0FB8FD5-DF1A-358D-84A4-B9D2FE03C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8096723" cy="368434"/>
          </a:xfrm>
        </p:spPr>
        <p:txBody>
          <a:bodyPr lIns="0">
            <a:noAutofit/>
          </a:bodyPr>
          <a:lstStyle>
            <a:lvl1pPr>
              <a:defRPr baseline="0"/>
            </a:lvl1pPr>
          </a:lstStyle>
          <a:p>
            <a:r>
              <a:rPr lang="en-US" noProof="0" dirty="0"/>
              <a:t>Content</a:t>
            </a:r>
            <a:endParaRPr lang="en-GB" noProof="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B47D3AA-2274-6A97-D7F5-9DBADA42BADC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950805" y="1512236"/>
            <a:ext cx="7649918" cy="3410638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rgbClr val="0096DC"/>
              </a:buClr>
              <a:buFont typeface="+mj-lt"/>
              <a:buAutoNum type="arabicPeriod"/>
              <a:defRPr sz="12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1" indent="0">
              <a:buClr>
                <a:srgbClr val="003366"/>
              </a:buClr>
              <a:buNone/>
              <a:defRPr/>
            </a:lvl4pPr>
            <a:lvl5pPr marL="985829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711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88316" y="2443029"/>
            <a:ext cx="6928986" cy="1564036"/>
          </a:xfrm>
        </p:spPr>
        <p:txBody>
          <a:bodyPr anchor="t" anchorCtr="0"/>
          <a:lstStyle>
            <a:lvl1pPr>
              <a:defRPr sz="2800" b="0">
                <a:solidFill>
                  <a:srgbClr val="003366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71092A-C51B-3E40-A8DB-8A7FEB60DAC1}"/>
              </a:ext>
            </a:extLst>
          </p:cNvPr>
          <p:cNvSpPr/>
          <p:nvPr userDrawn="1"/>
        </p:nvSpPr>
        <p:spPr>
          <a:xfrm>
            <a:off x="959841" y="2315017"/>
            <a:ext cx="558618" cy="558618"/>
          </a:xfrm>
          <a:prstGeom prst="ellipse">
            <a:avLst/>
          </a:prstGeom>
          <a:solidFill>
            <a:srgbClr val="009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1400" dirty="0" err="1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51C78A-799E-5E41-8F39-A4A0FABE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59841" y="2272799"/>
            <a:ext cx="558618" cy="649287"/>
          </a:xfrm>
          <a:noFill/>
        </p:spPr>
        <p:txBody>
          <a:bodyPr anchor="ctr"/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Gilroy Bold" pitchFamily="2" charset="77"/>
                <a:cs typeface="Verdana"/>
              </a:defRPr>
            </a:lvl1pPr>
            <a:lvl2pPr marL="269872" indent="0">
              <a:buNone/>
              <a:defRPr sz="1400"/>
            </a:lvl2pPr>
            <a:lvl3pPr marL="538158" indent="0">
              <a:buNone/>
              <a:defRPr sz="1200"/>
            </a:lvl3pPr>
            <a:lvl4pPr marL="719131" indent="0">
              <a:buNone/>
              <a:defRPr sz="1050"/>
            </a:lvl4pPr>
            <a:lvl5pPr marL="985829" indent="0">
              <a:buNone/>
              <a:defRPr sz="1050"/>
            </a:lvl5pPr>
          </a:lstStyle>
          <a:p>
            <a:pPr lvl="0"/>
            <a:r>
              <a:rPr lang="nl-B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28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096723" cy="368434"/>
          </a:xfrm>
        </p:spPr>
        <p:txBody>
          <a:bodyPr lIns="0">
            <a:no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4" name="Tekstvak 3"/>
          <p:cNvSpPr txBox="1"/>
          <p:nvPr/>
        </p:nvSpPr>
        <p:spPr>
          <a:xfrm>
            <a:off x="7904006" y="584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800" noProof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 bwMode="gray">
          <a:xfrm>
            <a:off x="950805" y="1512236"/>
            <a:ext cx="7649918" cy="3410638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0096DC"/>
              </a:buClr>
              <a:buFontTx/>
              <a:buNone/>
              <a:defRPr sz="12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1" indent="0">
              <a:buClr>
                <a:srgbClr val="003366"/>
              </a:buClr>
              <a:buNone/>
              <a:defRPr/>
            </a:lvl4pPr>
            <a:lvl5pPr marL="985829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9B9901E-1E6D-7D69-34EF-A45BF4F90BAF}"/>
              </a:ext>
            </a:extLst>
          </p:cNvPr>
          <p:cNvSpPr txBox="1">
            <a:spLocks/>
          </p:cNvSpPr>
          <p:nvPr userDrawn="1"/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00" b="1" i="0" kern="1200">
                <a:solidFill>
                  <a:srgbClr val="0096DC"/>
                </a:solidFill>
                <a:latin typeface="Gilroy Bold" pitchFamily="2" charset="77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A825C6D-480A-DA40-9E17-203DDF53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E08EE45E-DC1E-BB4B-AD14-2263433398FF}"/>
              </a:ext>
            </a:extLst>
          </p:cNvPr>
          <p:cNvSpPr>
            <a:spLocks noGrp="1"/>
          </p:cNvSpPr>
          <p:nvPr>
            <p:ph idx="10"/>
          </p:nvPr>
        </p:nvSpPr>
        <p:spPr bwMode="gray">
          <a:xfrm>
            <a:off x="950805" y="1512236"/>
            <a:ext cx="3648196" cy="3410638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0096DC"/>
              </a:buClr>
              <a:buFontTx/>
              <a:buNone/>
              <a:defRPr sz="12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1" indent="0">
              <a:buClr>
                <a:srgbClr val="003366"/>
              </a:buClr>
              <a:buNone/>
              <a:defRPr/>
            </a:lvl4pPr>
            <a:lvl5pPr marL="985829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B997149-C787-924E-B314-9DBAA07FD9F0}"/>
              </a:ext>
            </a:extLst>
          </p:cNvPr>
          <p:cNvSpPr>
            <a:spLocks noGrp="1"/>
          </p:cNvSpPr>
          <p:nvPr>
            <p:ph idx="11"/>
          </p:nvPr>
        </p:nvSpPr>
        <p:spPr bwMode="gray">
          <a:xfrm>
            <a:off x="4947584" y="1512236"/>
            <a:ext cx="3648196" cy="3410638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0096DC"/>
              </a:buClr>
              <a:buFontTx/>
              <a:buNone/>
              <a:defRPr sz="1200"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1" indent="0">
              <a:buClr>
                <a:srgbClr val="003366"/>
              </a:buClr>
              <a:buNone/>
              <a:defRPr/>
            </a:lvl4pPr>
            <a:lvl5pPr marL="985829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5BFB1EA-B6DB-134D-8E89-6BA32028A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37EBAF5B-D86B-6F42-9266-8625CC28AF7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53060" y="2082484"/>
            <a:ext cx="7649596" cy="284035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532555AF-3A0F-3D44-9401-81E7533D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1CCBC89D-3CC4-A94A-AA95-1EE292E03C56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953060" y="1403034"/>
            <a:ext cx="7649596" cy="60325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Gilroy Bold" pitchFamily="2" charset="77"/>
              </a:defRPr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83DD39A-42E6-0F60-3B43-DA143BD5C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953060" y="2082484"/>
            <a:ext cx="3679200" cy="284035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916768" y="2082484"/>
            <a:ext cx="3679013" cy="284035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>
              <a:lnSpc>
                <a:spcPct val="90000"/>
              </a:lnSpc>
              <a:defRPr sz="1600"/>
            </a:lvl2pPr>
            <a:lvl3pPr marL="538158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87DEC94-900C-8145-A161-CEDD7FFD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163F958-E6E4-4894-B143-74252074C2FF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953060" y="1403034"/>
            <a:ext cx="7649596" cy="60325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Gilroy Bold" pitchFamily="2" charset="77"/>
              </a:defRPr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9223F58-53CB-8AC1-79A7-318B98029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s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0A705C0F-6DA8-A443-941E-53AC6E9AE994}"/>
              </a:ext>
            </a:extLst>
          </p:cNvPr>
          <p:cNvSpPr>
            <a:spLocks noGrp="1"/>
          </p:cNvSpPr>
          <p:nvPr>
            <p:ph sz="half" idx="14"/>
          </p:nvPr>
        </p:nvSpPr>
        <p:spPr bwMode="gray">
          <a:xfrm>
            <a:off x="953060" y="2082484"/>
            <a:ext cx="3679200" cy="284035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61D08B5F-6446-AD42-806A-6BD31E007EB7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4916768" y="2082484"/>
            <a:ext cx="3679013" cy="284035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>
              <a:lnSpc>
                <a:spcPct val="90000"/>
              </a:lnSpc>
              <a:defRPr sz="1600"/>
            </a:lvl2pPr>
            <a:lvl3pPr marL="538158" indent="0">
              <a:lnSpc>
                <a:spcPct val="90000"/>
              </a:lnSpc>
              <a:buNone/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45A4B67-53E2-0C64-6531-AA53360F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BBADE96-6387-66E0-0321-E674106C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8091781" cy="368434"/>
          </a:xfrm>
        </p:spPr>
        <p:txBody>
          <a:bodyPr lIns="0">
            <a:spAutoFit/>
          </a:bodyPr>
          <a:lstStyle>
            <a:lvl1pPr>
              <a:defRPr baseline="0"/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42BA44D7-0FA1-D854-5F3F-E0310DBCE692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953060" y="1403034"/>
            <a:ext cx="3679200" cy="60325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Gilroy Bold" pitchFamily="2" charset="77"/>
              </a:defRPr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E237DA61-F41A-85BB-C799-41BC52A79C23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4914788" y="1403034"/>
            <a:ext cx="3679200" cy="60325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 b="1" i="0">
                <a:latin typeface="Gilroy Bold" pitchFamily="2" charset="77"/>
              </a:defRPr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72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9151200" cy="756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43424" y="1322558"/>
            <a:ext cx="7657301" cy="353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3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" y="5130320"/>
            <a:ext cx="704994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rgbClr val="0096DC"/>
                </a:solidFill>
                <a:latin typeface="Gilroy Bold" pitchFamily="2" charset="77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AC96-5192-234B-9F10-D671CFB154C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55" y="158913"/>
            <a:ext cx="1204375" cy="158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0F1-8AFB-164E-E35A-A25850335BF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9951" y="4861945"/>
            <a:ext cx="2173495" cy="503999"/>
          </a:xfrm>
          <a:prstGeom prst="rect">
            <a:avLst/>
          </a:prstGeom>
        </p:spPr>
      </p:pic>
      <p:sp>
        <p:nvSpPr>
          <p:cNvPr id="4" name="MSIPCMContentMarking" descr="{&quot;HashCode&quot;:417909460,&quot;Placement&quot;:&quot;Header&quot;,&quot;Top&quot;:0.0,&quot;Left&quot;:373.295349,&quot;SlideWidth&quot;:800,&quot;SlideHeight&quot;:450}">
            <a:extLst>
              <a:ext uri="{FF2B5EF4-FFF2-40B4-BE49-F238E27FC236}">
                <a16:creationId xmlns:a16="http://schemas.microsoft.com/office/drawing/2014/main" id="{B63D48FF-C6DA-4093-B07E-8FD7F9F65BD4}"/>
              </a:ext>
            </a:extLst>
          </p:cNvPr>
          <p:cNvSpPr txBox="1"/>
          <p:nvPr userDrawn="1"/>
        </p:nvSpPr>
        <p:spPr>
          <a:xfrm>
            <a:off x="4740851" y="0"/>
            <a:ext cx="67829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nl-BE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95" r:id="rId3"/>
    <p:sldLayoutId id="2147483780" r:id="rId4"/>
    <p:sldLayoutId id="2147483664" r:id="rId5"/>
    <p:sldLayoutId id="2147483676" r:id="rId6"/>
    <p:sldLayoutId id="2147483665" r:id="rId7"/>
    <p:sldLayoutId id="2147483677" r:id="rId8"/>
    <p:sldLayoutId id="2147483793" r:id="rId9"/>
    <p:sldLayoutId id="2147483670" r:id="rId10"/>
    <p:sldLayoutId id="2147483669" r:id="rId11"/>
    <p:sldLayoutId id="2147483704" r:id="rId12"/>
    <p:sldLayoutId id="2147483678" r:id="rId13"/>
    <p:sldLayoutId id="2147483679" r:id="rId14"/>
    <p:sldLayoutId id="2147483680" r:id="rId15"/>
    <p:sldLayoutId id="2147483721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84" r:id="rId22"/>
    <p:sldLayoutId id="2147483796" r:id="rId23"/>
  </p:sldLayoutIdLst>
  <p:hf hdr="0" dt="0"/>
  <p:txStyles>
    <p:titleStyle>
      <a:lvl1pPr algn="l" defTabSz="457196" rtl="0" eaLnBrk="1" latinLnBrk="0" hangingPunct="1">
        <a:lnSpc>
          <a:spcPct val="85000"/>
        </a:lnSpc>
        <a:spcBef>
          <a:spcPct val="0"/>
        </a:spcBef>
        <a:buNone/>
        <a:defRPr sz="2800" b="1" i="0" kern="1200" baseline="0">
          <a:solidFill>
            <a:srgbClr val="0097DB"/>
          </a:solidFill>
          <a:latin typeface="Gilroy Bold" pitchFamily="2" charset="77"/>
          <a:ea typeface="+mj-ea"/>
          <a:cs typeface="Verdana"/>
        </a:defRPr>
      </a:lvl1pPr>
    </p:titleStyle>
    <p:bodyStyle>
      <a:lvl1pPr marL="269872" indent="-269872" algn="l" defTabSz="45719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6DC"/>
        </a:buClr>
        <a:buFont typeface="Arial" panose="020B0604020202020204" pitchFamily="34" charset="0"/>
        <a:buChar char="•"/>
        <a:defRPr sz="1200" b="0" i="0" kern="1200" baseline="0">
          <a:solidFill>
            <a:srgbClr val="0C294F"/>
          </a:solidFill>
          <a:latin typeface="+mn-lt"/>
          <a:ea typeface="+mn-ea"/>
          <a:cs typeface="Verdana"/>
        </a:defRPr>
      </a:lvl1pPr>
      <a:lvl2pPr marL="539744" indent="-269872" algn="l" defTabSz="45719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96DC"/>
        </a:buClr>
        <a:buFont typeface="Lucida Grande"/>
        <a:buChar char="-"/>
        <a:tabLst/>
        <a:defRPr sz="1200" b="0" i="0" kern="1200" baseline="0">
          <a:solidFill>
            <a:srgbClr val="0C294F"/>
          </a:solidFill>
          <a:latin typeface="+mn-lt"/>
          <a:ea typeface="+mn-ea"/>
          <a:cs typeface="Verdana"/>
        </a:defRPr>
      </a:lvl2pPr>
      <a:lvl3pPr marL="715955" indent="-177799" algn="l" defTabSz="45719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66"/>
        </a:buClr>
        <a:buFont typeface="Arial" panose="020B0604020202020204" pitchFamily="34" charset="0"/>
        <a:buChar char="•"/>
        <a:defRPr sz="1200" b="0" i="0" kern="1200">
          <a:solidFill>
            <a:srgbClr val="0C294F"/>
          </a:solidFill>
          <a:latin typeface="+mn-lt"/>
          <a:ea typeface="+mn-ea"/>
          <a:cs typeface="Verdana"/>
        </a:defRPr>
      </a:lvl3pPr>
      <a:lvl4pPr marL="890578" indent="-171448" algn="l" defTabSz="45719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66"/>
        </a:buClr>
        <a:buFont typeface="Lucida Grande"/>
        <a:buChar char="-"/>
        <a:defRPr sz="1200" b="0" i="0" kern="1200">
          <a:solidFill>
            <a:srgbClr val="0C294F"/>
          </a:solidFill>
          <a:latin typeface="+mn-lt"/>
          <a:ea typeface="+mn-ea"/>
          <a:cs typeface="+mn-cs"/>
        </a:defRPr>
      </a:lvl4pPr>
      <a:lvl5pPr marL="1163626" indent="-177799" algn="l" defTabSz="457196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D749-E122-C542-8B99-A11897AA7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663" y="1604477"/>
            <a:ext cx="7257058" cy="1259191"/>
          </a:xfrm>
        </p:spPr>
        <p:txBody>
          <a:bodyPr/>
          <a:lstStyle/>
          <a:p>
            <a:r>
              <a:rPr lang="nl-BE" dirty="0" err="1"/>
              <a:t>Observatoire</a:t>
            </a:r>
            <a:r>
              <a:rPr lang="nl-BE" dirty="0"/>
              <a:t>: </a:t>
            </a:r>
            <a:r>
              <a:rPr lang="fr-FR" dirty="0"/>
              <a:t>« </a:t>
            </a:r>
            <a:r>
              <a:rPr lang="fr-BE" dirty="0"/>
              <a:t>Les PME wallonnes face à la transition durable et aux crises successives </a:t>
            </a:r>
            <a:r>
              <a:rPr lang="fr-FR" dirty="0"/>
              <a:t> » 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30B45-5A3A-B440-9828-F5D4E681B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8197" y="2981328"/>
            <a:ext cx="7242528" cy="830997"/>
          </a:xfrm>
        </p:spPr>
        <p:txBody>
          <a:bodyPr/>
          <a:lstStyle/>
          <a:p>
            <a:r>
              <a:rPr lang="fr-FR" dirty="0"/>
              <a:t>Conférence de presse</a:t>
            </a:r>
          </a:p>
          <a:p>
            <a:r>
              <a:rPr lang="fr-FR" dirty="0"/>
              <a:t>Le 17 avril 2023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319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A022B-4B4D-7743-9DDF-0A66D8C0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25240"/>
            <a:ext cx="704994" cy="303212"/>
          </a:xfrm>
        </p:spPr>
        <p:txBody>
          <a:bodyPr/>
          <a:lstStyle/>
          <a:p>
            <a:fld id="{BE7BFF24-2C35-3444-B615-6A3C0CF587B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AFEB7B4C-487F-462F-A35F-350556D55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989287"/>
              </p:ext>
            </p:extLst>
          </p:nvPr>
        </p:nvGraphicFramePr>
        <p:xfrm>
          <a:off x="518251" y="2053194"/>
          <a:ext cx="82819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re 3">
            <a:extLst>
              <a:ext uri="{FF2B5EF4-FFF2-40B4-BE49-F238E27FC236}">
                <a16:creationId xmlns:a16="http://schemas.microsoft.com/office/drawing/2014/main" id="{EACB7E04-2E9C-4451-8104-37ED6711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Parmi les sujets non-financiers suivants, quels sont-ceux qui vous préoccupent le plus? 2/2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D864D7-4CE0-4783-9003-AE2E63C46F16}"/>
              </a:ext>
            </a:extLst>
          </p:cNvPr>
          <p:cNvSpPr txBox="1">
            <a:spLocks/>
          </p:cNvSpPr>
          <p:nvPr/>
        </p:nvSpPr>
        <p:spPr>
          <a:xfrm>
            <a:off x="613186" y="5352935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Les PME qui ont des préoccupations non-financières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(n=136)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A1EC159-8A3C-4B6D-97B0-683D32D9E215}"/>
              </a:ext>
            </a:extLst>
          </p:cNvPr>
          <p:cNvSpPr txBox="1"/>
          <p:nvPr/>
        </p:nvSpPr>
        <p:spPr>
          <a:xfrm>
            <a:off x="490278" y="1175309"/>
            <a:ext cx="8496000" cy="553998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500" dirty="0">
                <a:solidFill>
                  <a:srgbClr val="002060"/>
                </a:solidFill>
              </a:rPr>
              <a:t>La diversité, l’intégration des enfants du gérants, la gestion des datas et la communication clients sont les préoccupations non-financières les moins citées par les PME wallonnes.  </a:t>
            </a:r>
            <a:endParaRPr kumimoji="0" lang="fr-BE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412F205F-722C-4DB3-9C13-E9FBDA20383F}"/>
              </a:ext>
            </a:extLst>
          </p:cNvPr>
          <p:cNvSpPr/>
          <p:nvPr/>
        </p:nvSpPr>
        <p:spPr>
          <a:xfrm>
            <a:off x="5191519" y="4747133"/>
            <a:ext cx="3586084" cy="24603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Guerre; manque de considérations des politiques; …</a:t>
            </a: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B3625DDD-DCC5-46B7-B6E2-109C8E5CB7BE}"/>
              </a:ext>
            </a:extLst>
          </p:cNvPr>
          <p:cNvSpPr/>
          <p:nvPr/>
        </p:nvSpPr>
        <p:spPr>
          <a:xfrm>
            <a:off x="490278" y="2389226"/>
            <a:ext cx="6967797" cy="46827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BBBCD-BCC2-CB8E-AC89-FA4CDCAD6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15080"/>
            <a:ext cx="704994" cy="303212"/>
          </a:xfrm>
        </p:spPr>
        <p:txBody>
          <a:bodyPr/>
          <a:lstStyle/>
          <a:p>
            <a:fld id="{BE7BFF24-2C35-3444-B615-6A3C0CF587B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hart 10">
            <a:extLst>
              <a:ext uri="{FF2B5EF4-FFF2-40B4-BE49-F238E27FC236}">
                <a16:creationId xmlns:a16="http://schemas.microsoft.com/office/drawing/2014/main" id="{46B64023-5523-45A2-8BD8-C85BB5E5B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601821"/>
              </p:ext>
            </p:extLst>
          </p:nvPr>
        </p:nvGraphicFramePr>
        <p:xfrm>
          <a:off x="1031304" y="2281179"/>
          <a:ext cx="623278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re 3">
            <a:extLst>
              <a:ext uri="{FF2B5EF4-FFF2-40B4-BE49-F238E27FC236}">
                <a16:creationId xmlns:a16="http://schemas.microsoft.com/office/drawing/2014/main" id="{3F4E9A9D-5F95-427F-A338-8AAFDAE0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2" y="370211"/>
            <a:ext cx="8710246" cy="1098762"/>
          </a:xfrm>
        </p:spPr>
        <p:txBody>
          <a:bodyPr/>
          <a:lstStyle/>
          <a:p>
            <a:r>
              <a:rPr lang="fr-BE" dirty="0">
                <a:latin typeface="+mj-lt"/>
              </a:rPr>
              <a:t>Quelles solutions non financières envisagez-vous de mettre en place pour diminuer votre niveau de préoccupation non-financière?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95412C-985C-450D-8DBF-3AC673009CD7}"/>
              </a:ext>
            </a:extLst>
          </p:cNvPr>
          <p:cNvSpPr txBox="1">
            <a:spLocks/>
          </p:cNvSpPr>
          <p:nvPr/>
        </p:nvSpPr>
        <p:spPr>
          <a:xfrm>
            <a:off x="641151" y="5371989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Les PME qui ont des préoccupations non-financières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(n=136)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8590E97-2511-4FD2-BD20-729D841612F2}"/>
              </a:ext>
            </a:extLst>
          </p:cNvPr>
          <p:cNvSpPr txBox="1"/>
          <p:nvPr/>
        </p:nvSpPr>
        <p:spPr>
          <a:xfrm>
            <a:off x="427139" y="1557922"/>
            <a:ext cx="8496000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Les solutions non-financières des PME wallonnes sont principalement de travailler sur la réputation et l’image de l’entreprise et de rendre l’entreprise plus durable. 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B801CE1A-59C1-47A9-9756-D6BFC814C8F9}"/>
              </a:ext>
            </a:extLst>
          </p:cNvPr>
          <p:cNvSpPr/>
          <p:nvPr/>
        </p:nvSpPr>
        <p:spPr>
          <a:xfrm>
            <a:off x="427022" y="2281179"/>
            <a:ext cx="6907228" cy="58477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B801CE1A-59C1-47A9-9756-D6BFC814C8F9}"/>
              </a:ext>
            </a:extLst>
          </p:cNvPr>
          <p:cNvSpPr/>
          <p:nvPr/>
        </p:nvSpPr>
        <p:spPr>
          <a:xfrm>
            <a:off x="422686" y="3927470"/>
            <a:ext cx="6911564" cy="24452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2C37-CA1B-0480-B493-37F5C1E1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Chart 18">
            <a:extLst>
              <a:ext uri="{FF2B5EF4-FFF2-40B4-BE49-F238E27FC236}">
                <a16:creationId xmlns:a16="http://schemas.microsoft.com/office/drawing/2014/main" id="{AA73AC6D-B4DC-4956-B4D1-2332A8C43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791362"/>
              </p:ext>
            </p:extLst>
          </p:nvPr>
        </p:nvGraphicFramePr>
        <p:xfrm>
          <a:off x="365761" y="2187990"/>
          <a:ext cx="9144000" cy="331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re 13">
            <a:extLst>
              <a:ext uri="{FF2B5EF4-FFF2-40B4-BE49-F238E27FC236}">
                <a16:creationId xmlns:a16="http://schemas.microsoft.com/office/drawing/2014/main" id="{36C1AA24-0A5B-4D07-AEDA-916206A2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295189"/>
            <a:ext cx="8416572" cy="540060"/>
          </a:xfrm>
        </p:spPr>
        <p:txBody>
          <a:bodyPr/>
          <a:lstStyle/>
          <a:p>
            <a:r>
              <a:rPr lang="fr-BE" dirty="0"/>
              <a:t>Pensez-vous que rendre votre entreprise plus durable pourrait vous aider à diminuer votre niveau de préoccupation?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FF31BAE-C91E-4A7D-9D23-EAC0DDCE2F86}"/>
              </a:ext>
            </a:extLst>
          </p:cNvPr>
          <p:cNvSpPr txBox="1"/>
          <p:nvPr/>
        </p:nvSpPr>
        <p:spPr>
          <a:xfrm>
            <a:off x="518864" y="1472786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Parmi les PME wallonnes préoccupées par la crise, plus d’1 sur 2 </a:t>
            </a:r>
            <a:r>
              <a:rPr lang="fr-BE" sz="1600" dirty="0">
                <a:solidFill>
                  <a:srgbClr val="002060"/>
                </a:solidFill>
              </a:rPr>
              <a:t>p</a:t>
            </a:r>
            <a:r>
              <a:rPr kumimoji="0" lang="fr-BE" sz="16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ensent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que rendre l’entreprise plus durable pourrait les aider à diminuer leur niveau de préoccupation.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053FCC-09FA-4CA6-BE17-AECCD9197E1D}"/>
              </a:ext>
            </a:extLst>
          </p:cNvPr>
          <p:cNvSpPr txBox="1">
            <a:spLocks/>
          </p:cNvSpPr>
          <p:nvPr/>
        </p:nvSpPr>
        <p:spPr>
          <a:xfrm>
            <a:off x="783503" y="5433532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Les PME qui sont préoccupées par la crise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(n=239)</a:t>
            </a:r>
          </a:p>
        </p:txBody>
      </p:sp>
    </p:spTree>
    <p:extLst>
      <p:ext uri="{BB962C8B-B14F-4D97-AF65-F5344CB8AC3E}">
        <p14:creationId xmlns:p14="http://schemas.microsoft.com/office/powerpoint/2010/main" val="20696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2C37-CA1B-0480-B493-37F5C1E1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6C3B2A53-F881-4FC9-B904-BC9A442EE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634267"/>
              </p:ext>
            </p:extLst>
          </p:nvPr>
        </p:nvGraphicFramePr>
        <p:xfrm>
          <a:off x="1227246" y="1691935"/>
          <a:ext cx="7109798" cy="333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C3D9CEC9-27C2-4E00-BCF4-65E3B0C1F09C}"/>
              </a:ext>
            </a:extLst>
          </p:cNvPr>
          <p:cNvSpPr txBox="1"/>
          <p:nvPr/>
        </p:nvSpPr>
        <p:spPr>
          <a:xfrm>
            <a:off x="427022" y="1241671"/>
            <a:ext cx="8496000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Selon 7 PME wallonnes sur 10, la durabilité de l’entreprise représente un enjeu pour leur société mais seules 16% y voient une priorité à court terme. 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3781E584-FDCF-4786-B1D1-E12780AF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732508"/>
          </a:xfrm>
        </p:spPr>
        <p:txBody>
          <a:bodyPr/>
          <a:lstStyle/>
          <a:p>
            <a:r>
              <a:rPr lang="fr-BE" dirty="0">
                <a:latin typeface="+mj-lt"/>
              </a:rPr>
              <a:t>La durabilité de votre entreprise représente-t-elle un enjeu pour votre société?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90F56B1-67F6-4445-8564-611DCD8E4AD3}"/>
              </a:ext>
            </a:extLst>
          </p:cNvPr>
          <p:cNvSpPr txBox="1">
            <a:spLocks/>
          </p:cNvSpPr>
          <p:nvPr/>
        </p:nvSpPr>
        <p:spPr>
          <a:xfrm>
            <a:off x="641151" y="5371989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Total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(n=300)</a:t>
            </a:r>
          </a:p>
        </p:txBody>
      </p:sp>
      <p:sp>
        <p:nvSpPr>
          <p:cNvPr id="7" name="Rectangle à coins arrondis 8">
            <a:extLst>
              <a:ext uri="{FF2B5EF4-FFF2-40B4-BE49-F238E27FC236}">
                <a16:creationId xmlns:a16="http://schemas.microsoft.com/office/drawing/2014/main" id="{78CE8458-2776-43DD-9E1B-0918F54D249D}"/>
              </a:ext>
            </a:extLst>
          </p:cNvPr>
          <p:cNvSpPr/>
          <p:nvPr/>
        </p:nvSpPr>
        <p:spPr>
          <a:xfrm>
            <a:off x="427022" y="2057137"/>
            <a:ext cx="6206638" cy="71563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2C37-CA1B-0480-B493-37F5C1E1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010CF11C-7B0C-4970-BF3B-43AB3877B768}"/>
              </a:ext>
            </a:extLst>
          </p:cNvPr>
          <p:cNvSpPr txBox="1">
            <a:spLocks/>
          </p:cNvSpPr>
          <p:nvPr/>
        </p:nvSpPr>
        <p:spPr>
          <a:xfrm>
            <a:off x="518864" y="267494"/>
            <a:ext cx="8478078" cy="54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</a:rPr>
              <a:t>Quel est votre degré d’optimisme quant à la résolution de vos préoccupations?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445F31-2FA8-4E57-80DD-9BF88DC23032}"/>
              </a:ext>
            </a:extLst>
          </p:cNvPr>
          <p:cNvSpPr txBox="1"/>
          <p:nvPr/>
        </p:nvSpPr>
        <p:spPr>
          <a:xfrm>
            <a:off x="633502" y="1120921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7 PME wallonnes sur 10 préoccupées par la crise se disent optimistes quant à la résolution de leurs préoccupations. </a:t>
            </a:r>
          </a:p>
        </p:txBody>
      </p: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C9288A4B-D1AF-4F1E-AB8F-46299E770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527223"/>
              </p:ext>
            </p:extLst>
          </p:nvPr>
        </p:nvGraphicFramePr>
        <p:xfrm>
          <a:off x="633502" y="1645161"/>
          <a:ext cx="7167338" cy="340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C8A5A0-5F3A-4238-8FE3-24F14B2AF4B5}"/>
              </a:ext>
            </a:extLst>
          </p:cNvPr>
          <p:cNvSpPr txBox="1">
            <a:spLocks/>
          </p:cNvSpPr>
          <p:nvPr/>
        </p:nvSpPr>
        <p:spPr>
          <a:xfrm>
            <a:off x="704995" y="5358015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Les PME qui sont préoccupées par la crise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(n=239)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6766575D-16E7-476F-8387-4581C04D668F}"/>
              </a:ext>
            </a:extLst>
          </p:cNvPr>
          <p:cNvSpPr/>
          <p:nvPr/>
        </p:nvSpPr>
        <p:spPr>
          <a:xfrm>
            <a:off x="6603884" y="2455295"/>
            <a:ext cx="3024000" cy="40220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</a:rPr>
              <a:t>85% parmi les 10 - 49 employés; </a:t>
            </a:r>
            <a:endParaRPr lang="fr-BE" sz="1000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id="{2717BE2C-5437-4F06-AA9F-783AE7D40E99}"/>
              </a:ext>
            </a:extLst>
          </p:cNvPr>
          <p:cNvSpPr/>
          <p:nvPr/>
        </p:nvSpPr>
        <p:spPr>
          <a:xfrm>
            <a:off x="6609651" y="3940052"/>
            <a:ext cx="3024000" cy="26615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33% parmi les 5 - 9 employés;</a:t>
            </a:r>
          </a:p>
        </p:txBody>
      </p:sp>
    </p:spTree>
    <p:extLst>
      <p:ext uri="{BB962C8B-B14F-4D97-AF65-F5344CB8AC3E}">
        <p14:creationId xmlns:p14="http://schemas.microsoft.com/office/powerpoint/2010/main" val="34307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2C37-CA1B-0480-B493-37F5C1E1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5" name="Chart 18">
            <a:extLst>
              <a:ext uri="{FF2B5EF4-FFF2-40B4-BE49-F238E27FC236}">
                <a16:creationId xmlns:a16="http://schemas.microsoft.com/office/drawing/2014/main" id="{4E449F5A-FB10-4A5B-BD75-E06FEED8E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091970"/>
              </p:ext>
            </p:extLst>
          </p:nvPr>
        </p:nvGraphicFramePr>
        <p:xfrm>
          <a:off x="2411760" y="1830184"/>
          <a:ext cx="6264696" cy="331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8E5B5227-8234-4E46-B5D6-0CEC0DC0C807}"/>
              </a:ext>
            </a:extLst>
          </p:cNvPr>
          <p:cNvSpPr txBox="1"/>
          <p:nvPr/>
        </p:nvSpPr>
        <p:spPr>
          <a:xfrm>
            <a:off x="3638427" y="3206218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4955927-7CA8-4C6E-B6C7-98CC42C357EF}"/>
              </a:ext>
            </a:extLst>
          </p:cNvPr>
          <p:cNvSpPr txBox="1"/>
          <p:nvPr/>
        </p:nvSpPr>
        <p:spPr>
          <a:xfrm>
            <a:off x="6588224" y="3054584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18" name="Titre 13">
            <a:extLst>
              <a:ext uri="{FF2B5EF4-FFF2-40B4-BE49-F238E27FC236}">
                <a16:creationId xmlns:a16="http://schemas.microsoft.com/office/drawing/2014/main" id="{BD14B164-4489-4666-AA44-785D5E4C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" y="373196"/>
            <a:ext cx="8416572" cy="732508"/>
          </a:xfrm>
        </p:spPr>
        <p:txBody>
          <a:bodyPr/>
          <a:lstStyle/>
          <a:p>
            <a:r>
              <a:rPr lang="fr-BE" dirty="0">
                <a:latin typeface="+mj-lt"/>
              </a:rPr>
              <a:t>Dans le contexte actuel, vous sentez-vous soutenu en tant qu’entreprise?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EBCE778C-6596-418D-873C-0499E16303DE}"/>
              </a:ext>
            </a:extLst>
          </p:cNvPr>
          <p:cNvSpPr txBox="1"/>
          <p:nvPr/>
        </p:nvSpPr>
        <p:spPr>
          <a:xfrm>
            <a:off x="573014" y="1209812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Seule 1 PME wallonne sur 4 se sent soutenue dans le contexte actuel de crise.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C5526F3-7EAC-4EE6-AFBE-45316AFD34F2}"/>
              </a:ext>
            </a:extLst>
          </p:cNvPr>
          <p:cNvSpPr txBox="1">
            <a:spLocks/>
          </p:cNvSpPr>
          <p:nvPr/>
        </p:nvSpPr>
        <p:spPr>
          <a:xfrm>
            <a:off x="704995" y="5351717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Total (n=300)</a:t>
            </a:r>
          </a:p>
        </p:txBody>
      </p:sp>
      <p:sp>
        <p:nvSpPr>
          <p:cNvPr id="21" name="Oval Callout 7">
            <a:extLst>
              <a:ext uri="{FF2B5EF4-FFF2-40B4-BE49-F238E27FC236}">
                <a16:creationId xmlns:a16="http://schemas.microsoft.com/office/drawing/2014/main" id="{970F5174-70FF-403E-A997-054AD8C93002}"/>
              </a:ext>
            </a:extLst>
          </p:cNvPr>
          <p:cNvSpPr/>
          <p:nvPr/>
        </p:nvSpPr>
        <p:spPr>
          <a:xfrm>
            <a:off x="573014" y="1791171"/>
            <a:ext cx="3377274" cy="1574231"/>
          </a:xfrm>
          <a:prstGeom prst="wedgeEllipseCallout">
            <a:avLst>
              <a:gd name="adj1" fmla="val 59956"/>
              <a:gd name="adj2" fmla="val 3187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80% parmi les activités spécialisées, scientifiques et techniques;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80% dans le secteur du commerce;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84% parmi les activités de construction; </a:t>
            </a:r>
          </a:p>
        </p:txBody>
      </p:sp>
    </p:spTree>
    <p:extLst>
      <p:ext uri="{BB962C8B-B14F-4D97-AF65-F5344CB8AC3E}">
        <p14:creationId xmlns:p14="http://schemas.microsoft.com/office/powerpoint/2010/main" val="1725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2C37-CA1B-0480-B493-37F5C1E1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hart 18">
            <a:extLst>
              <a:ext uri="{FF2B5EF4-FFF2-40B4-BE49-F238E27FC236}">
                <a16:creationId xmlns:a16="http://schemas.microsoft.com/office/drawing/2014/main" id="{029E6CD5-9A6E-4479-83C3-DC501A92B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066125"/>
              </p:ext>
            </p:extLst>
          </p:nvPr>
        </p:nvGraphicFramePr>
        <p:xfrm>
          <a:off x="1016131" y="2021016"/>
          <a:ext cx="6264696" cy="331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C4B661D2-E6C9-4370-B43D-D90DAE5586FB}"/>
              </a:ext>
            </a:extLst>
          </p:cNvPr>
          <p:cNvSpPr txBox="1"/>
          <p:nvPr/>
        </p:nvSpPr>
        <p:spPr>
          <a:xfrm>
            <a:off x="2347703" y="3225689"/>
            <a:ext cx="703042" cy="31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Verdana" panose="020B0604030504040204" pitchFamily="34" charset="0"/>
                <a:cs typeface="Arial" charset="0"/>
              </a:rPr>
              <a:t>NON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C87DAD-1569-4D5A-A400-59E0F5D74AE3}"/>
              </a:ext>
            </a:extLst>
          </p:cNvPr>
          <p:cNvSpPr txBox="1"/>
          <p:nvPr/>
        </p:nvSpPr>
        <p:spPr>
          <a:xfrm>
            <a:off x="5241355" y="3226099"/>
            <a:ext cx="753698" cy="31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Arial" charset="0"/>
              </a:rPr>
              <a:t>OUI</a:t>
            </a:r>
          </a:p>
        </p:txBody>
      </p:sp>
      <p:sp>
        <p:nvSpPr>
          <p:cNvPr id="11" name="Titre 13">
            <a:extLst>
              <a:ext uri="{FF2B5EF4-FFF2-40B4-BE49-F238E27FC236}">
                <a16:creationId xmlns:a16="http://schemas.microsoft.com/office/drawing/2014/main" id="{DE1DB4A7-AA73-4766-BEF7-94B3B64B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15" y="386318"/>
            <a:ext cx="8416572" cy="540060"/>
          </a:xfrm>
        </p:spPr>
        <p:txBody>
          <a:bodyPr/>
          <a:lstStyle/>
          <a:p>
            <a:r>
              <a:rPr lang="fr-BE" dirty="0"/>
              <a:t>Savez-vous où trouver les conseils et le soutien pour votre entreprise?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1DBFCB2-FBA6-4641-99FE-739DF0CCE357}"/>
              </a:ext>
            </a:extLst>
          </p:cNvPr>
          <p:cNvSpPr txBox="1"/>
          <p:nvPr/>
        </p:nvSpPr>
        <p:spPr>
          <a:xfrm>
            <a:off x="526815" y="1313520"/>
            <a:ext cx="810344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  <a:cs typeface="Arial" charset="0"/>
              </a:rPr>
              <a:t>Seule 1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PME wallonne sur 3 </a:t>
            </a:r>
            <a:r>
              <a:rPr lang="fr-BE" sz="1600" dirty="0">
                <a:solidFill>
                  <a:srgbClr val="002060"/>
                </a:solidFill>
              </a:rPr>
              <a:t>sait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où trouver les conseils et le soutien nécessaire.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0A3FFB6-E71D-4416-8EFD-2866D4CFD4B1}"/>
              </a:ext>
            </a:extLst>
          </p:cNvPr>
          <p:cNvSpPr txBox="1">
            <a:spLocks/>
          </p:cNvSpPr>
          <p:nvPr/>
        </p:nvSpPr>
        <p:spPr>
          <a:xfrm>
            <a:off x="704995" y="5358015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Total (n=300)</a:t>
            </a:r>
          </a:p>
        </p:txBody>
      </p:sp>
    </p:spTree>
    <p:extLst>
      <p:ext uri="{BB962C8B-B14F-4D97-AF65-F5344CB8AC3E}">
        <p14:creationId xmlns:p14="http://schemas.microsoft.com/office/powerpoint/2010/main" val="41289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02C37-CA1B-0480-B493-37F5C1E17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3112DE83-2B08-4EEF-80E3-6408180EA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536860"/>
              </p:ext>
            </p:extLst>
          </p:nvPr>
        </p:nvGraphicFramePr>
        <p:xfrm>
          <a:off x="704995" y="2175445"/>
          <a:ext cx="7109798" cy="306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0231425D-9C9E-4FC2-8CBF-DBE51C963276}"/>
              </a:ext>
            </a:extLst>
          </p:cNvPr>
          <p:cNvSpPr txBox="1"/>
          <p:nvPr/>
        </p:nvSpPr>
        <p:spPr>
          <a:xfrm>
            <a:off x="510389" y="1518578"/>
            <a:ext cx="8496000" cy="553998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500" dirty="0">
                <a:solidFill>
                  <a:srgbClr val="002060"/>
                </a:solidFill>
              </a:rPr>
              <a:t>Pour diminuer leurs préoccupations, les PME wallonnes attendent principalement des informations de leur comptable/conseiller financier ou des autorités publiques.  </a:t>
            </a:r>
            <a:endParaRPr kumimoji="0" lang="fr-BE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17B507EE-753C-4ACF-8D3E-70ED0369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9" y="352108"/>
            <a:ext cx="8710246" cy="540060"/>
          </a:xfrm>
        </p:spPr>
        <p:txBody>
          <a:bodyPr/>
          <a:lstStyle/>
          <a:p>
            <a:r>
              <a:rPr lang="fr-BE" dirty="0"/>
              <a:t>Quels types d’informations ou de conseils recherchez-vous en priorité pour diminuer vos préoccupations?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DBA8B2-09EF-4D2E-8F1C-A77BCC311BA3}"/>
              </a:ext>
            </a:extLst>
          </p:cNvPr>
          <p:cNvSpPr txBox="1">
            <a:spLocks/>
          </p:cNvSpPr>
          <p:nvPr/>
        </p:nvSpPr>
        <p:spPr>
          <a:xfrm>
            <a:off x="704995" y="5381038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Les PME qui sont préoccupées par la crise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(n=239)</a:t>
            </a:r>
          </a:p>
        </p:txBody>
      </p:sp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id="{9E47450F-87AE-4059-8B75-D0BFB06183B1}"/>
              </a:ext>
            </a:extLst>
          </p:cNvPr>
          <p:cNvSpPr/>
          <p:nvPr/>
        </p:nvSpPr>
        <p:spPr>
          <a:xfrm>
            <a:off x="5117770" y="4895747"/>
            <a:ext cx="3570933" cy="31845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BE" sz="1000" dirty="0">
                <a:solidFill>
                  <a:srgbClr val="00AEEF"/>
                </a:solidFill>
                <a:ea typeface="Verdana" panose="020B0604030504040204" pitchFamily="34" charset="0"/>
              </a:rPr>
              <a:t>Des informations pratiques (comment recruter par exemple)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B801CE1A-59C1-47A9-9756-D6BFC814C8F9}"/>
              </a:ext>
            </a:extLst>
          </p:cNvPr>
          <p:cNvSpPr/>
          <p:nvPr/>
        </p:nvSpPr>
        <p:spPr>
          <a:xfrm>
            <a:off x="510388" y="2323645"/>
            <a:ext cx="7395361" cy="121013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id="{B801CE1A-59C1-47A9-9756-D6BFC814C8F9}"/>
              </a:ext>
            </a:extLst>
          </p:cNvPr>
          <p:cNvSpPr/>
          <p:nvPr/>
        </p:nvSpPr>
        <p:spPr>
          <a:xfrm>
            <a:off x="510387" y="3585162"/>
            <a:ext cx="7395361" cy="36475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B801CE1A-59C1-47A9-9756-D6BFC814C8F9}"/>
              </a:ext>
            </a:extLst>
          </p:cNvPr>
          <p:cNvSpPr/>
          <p:nvPr/>
        </p:nvSpPr>
        <p:spPr>
          <a:xfrm>
            <a:off x="510386" y="4057434"/>
            <a:ext cx="7395361" cy="31845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40288-42EE-428B-88C3-E510EB20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>
                <a:solidFill>
                  <a:srgbClr val="0096DC"/>
                </a:solidFill>
                <a:latin typeface="Gilroy Black" panose="00000A00000000000000" pitchFamily="50" charset="0"/>
              </a:rPr>
              <a:t>Le Parcours </a:t>
            </a:r>
            <a:r>
              <a:rPr lang="fr-BE" sz="3000" dirty="0">
                <a:solidFill>
                  <a:schemeClr val="bg1"/>
                </a:solidFill>
                <a:highlight>
                  <a:srgbClr val="0096DC"/>
                </a:highlight>
                <a:latin typeface="Gilroy Black" panose="00000A00000000000000" pitchFamily="50" charset="0"/>
              </a:rPr>
              <a:t>RSE</a:t>
            </a:r>
            <a:r>
              <a:rPr lang="fr-BE" sz="3000" dirty="0">
                <a:latin typeface="Gilroy Black" panose="00000A00000000000000" pitchFamily="50" charset="0"/>
              </a:rPr>
              <a:t> </a:t>
            </a:r>
            <a:r>
              <a:rPr lang="fr-BE" sz="3000" dirty="0">
                <a:solidFill>
                  <a:srgbClr val="0096DC"/>
                </a:solidFill>
                <a:latin typeface="Gilroy Black" panose="00000A00000000000000" pitchFamily="50" charset="0"/>
              </a:rPr>
              <a:t>de l’Entrepreneur Wallon</a:t>
            </a:r>
          </a:p>
        </p:txBody>
      </p:sp>
      <p:grpSp>
        <p:nvGrpSpPr>
          <p:cNvPr id="4" name="Google Shape;1584;p41">
            <a:extLst>
              <a:ext uri="{FF2B5EF4-FFF2-40B4-BE49-F238E27FC236}">
                <a16:creationId xmlns:a16="http://schemas.microsoft.com/office/drawing/2014/main" id="{EA072B63-D2D9-4884-A517-FECD78FE7E37}"/>
              </a:ext>
            </a:extLst>
          </p:cNvPr>
          <p:cNvGrpSpPr/>
          <p:nvPr/>
        </p:nvGrpSpPr>
        <p:grpSpPr>
          <a:xfrm>
            <a:off x="201882" y="2052024"/>
            <a:ext cx="1809147" cy="2255118"/>
            <a:chOff x="885825" y="1256325"/>
            <a:chExt cx="1700172" cy="2186357"/>
          </a:xfrm>
          <a:solidFill>
            <a:srgbClr val="BCD954"/>
          </a:solidFill>
        </p:grpSpPr>
        <p:sp>
          <p:nvSpPr>
            <p:cNvPr id="5" name="Google Shape;1585;p41">
              <a:extLst>
                <a:ext uri="{FF2B5EF4-FFF2-40B4-BE49-F238E27FC236}">
                  <a16:creationId xmlns:a16="http://schemas.microsoft.com/office/drawing/2014/main" id="{3CA49F1B-4B46-4240-B6B0-E58A80FA3C92}"/>
                </a:ext>
              </a:extLst>
            </p:cNvPr>
            <p:cNvSpPr/>
            <p:nvPr/>
          </p:nvSpPr>
          <p:spPr>
            <a:xfrm>
              <a:off x="1499950" y="1303869"/>
              <a:ext cx="471899" cy="478641"/>
            </a:xfrm>
            <a:custGeom>
              <a:avLst/>
              <a:gdLst/>
              <a:ahLst/>
              <a:cxnLst/>
              <a:rect l="l" t="t" r="r" b="b"/>
              <a:pathLst>
                <a:path w="5678" h="5678" extrusionOk="0">
                  <a:moveTo>
                    <a:pt x="2839" y="1"/>
                  </a:moveTo>
                  <a:cubicBezTo>
                    <a:pt x="1272" y="1"/>
                    <a:pt x="0" y="1272"/>
                    <a:pt x="0" y="2839"/>
                  </a:cubicBezTo>
                  <a:cubicBezTo>
                    <a:pt x="0" y="4407"/>
                    <a:pt x="1272" y="5678"/>
                    <a:pt x="2839" y="5678"/>
                  </a:cubicBezTo>
                  <a:cubicBezTo>
                    <a:pt x="4407" y="5678"/>
                    <a:pt x="5678" y="4407"/>
                    <a:pt x="5678" y="2839"/>
                  </a:cubicBezTo>
                  <a:cubicBezTo>
                    <a:pt x="5678" y="1272"/>
                    <a:pt x="4407" y="1"/>
                    <a:pt x="28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" name="Google Shape;1586;p41">
              <a:extLst>
                <a:ext uri="{FF2B5EF4-FFF2-40B4-BE49-F238E27FC236}">
                  <a16:creationId xmlns:a16="http://schemas.microsoft.com/office/drawing/2014/main" id="{361ECAC3-BE0D-4AB7-A0E6-C263F41A2636}"/>
                </a:ext>
              </a:extLst>
            </p:cNvPr>
            <p:cNvGrpSpPr/>
            <p:nvPr/>
          </p:nvGrpSpPr>
          <p:grpSpPr>
            <a:xfrm>
              <a:off x="885825" y="1256325"/>
              <a:ext cx="1700172" cy="2186357"/>
              <a:chOff x="885825" y="1256325"/>
              <a:chExt cx="1700172" cy="2186357"/>
            </a:xfrm>
            <a:grpFill/>
          </p:grpSpPr>
          <p:sp>
            <p:nvSpPr>
              <p:cNvPr id="7" name="Google Shape;1587;p41">
                <a:extLst>
                  <a:ext uri="{FF2B5EF4-FFF2-40B4-BE49-F238E27FC236}">
                    <a16:creationId xmlns:a16="http://schemas.microsoft.com/office/drawing/2014/main" id="{A671F35B-1647-4213-BFFF-A0C67F5860B9}"/>
                  </a:ext>
                </a:extLst>
              </p:cNvPr>
              <p:cNvSpPr/>
              <p:nvPr/>
            </p:nvSpPr>
            <p:spPr>
              <a:xfrm>
                <a:off x="885825" y="1495561"/>
                <a:ext cx="1700172" cy="1868201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22162" extrusionOk="0">
                    <a:moveTo>
                      <a:pt x="2324" y="1"/>
                    </a:moveTo>
                    <a:cubicBezTo>
                      <a:pt x="1042" y="1"/>
                      <a:pt x="1" y="1042"/>
                      <a:pt x="1" y="2324"/>
                    </a:cubicBezTo>
                    <a:lnTo>
                      <a:pt x="1" y="19838"/>
                    </a:lnTo>
                    <a:cubicBezTo>
                      <a:pt x="1" y="21119"/>
                      <a:pt x="1042" y="22162"/>
                      <a:pt x="2324" y="22162"/>
                    </a:cubicBezTo>
                    <a:lnTo>
                      <a:pt x="12011" y="22162"/>
                    </a:lnTo>
                    <a:lnTo>
                      <a:pt x="12011" y="21029"/>
                    </a:lnTo>
                    <a:lnTo>
                      <a:pt x="2324" y="21029"/>
                    </a:lnTo>
                    <a:cubicBezTo>
                      <a:pt x="1668" y="21029"/>
                      <a:pt x="1133" y="20495"/>
                      <a:pt x="1133" y="19840"/>
                    </a:cubicBezTo>
                    <a:lnTo>
                      <a:pt x="1133" y="2324"/>
                    </a:lnTo>
                    <a:cubicBezTo>
                      <a:pt x="1133" y="1668"/>
                      <a:pt x="1668" y="1133"/>
                      <a:pt x="2324" y="1133"/>
                    </a:cubicBezTo>
                    <a:lnTo>
                      <a:pt x="14920" y="1133"/>
                    </a:lnTo>
                    <a:cubicBezTo>
                      <a:pt x="15576" y="1133"/>
                      <a:pt x="16111" y="1668"/>
                      <a:pt x="16111" y="2324"/>
                    </a:cubicBezTo>
                    <a:lnTo>
                      <a:pt x="16111" y="7628"/>
                    </a:lnTo>
                    <a:lnTo>
                      <a:pt x="17244" y="7628"/>
                    </a:lnTo>
                    <a:lnTo>
                      <a:pt x="17244" y="2324"/>
                    </a:lnTo>
                    <a:cubicBezTo>
                      <a:pt x="17244" y="1042"/>
                      <a:pt x="16201" y="1"/>
                      <a:pt x="149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Google Shape;1588;p41">
                <a:extLst>
                  <a:ext uri="{FF2B5EF4-FFF2-40B4-BE49-F238E27FC236}">
                    <a16:creationId xmlns:a16="http://schemas.microsoft.com/office/drawing/2014/main" id="{D7BCD5FB-702C-47F3-952A-52F4FF989504}"/>
                  </a:ext>
                </a:extLst>
              </p:cNvPr>
              <p:cNvSpPr/>
              <p:nvPr/>
            </p:nvSpPr>
            <p:spPr>
              <a:xfrm>
                <a:off x="2066952" y="3189283"/>
                <a:ext cx="193563" cy="25339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3006" extrusionOk="0">
                    <a:moveTo>
                      <a:pt x="1" y="0"/>
                    </a:moveTo>
                    <a:lnTo>
                      <a:pt x="1" y="3006"/>
                    </a:lnTo>
                    <a:lnTo>
                      <a:pt x="2329" y="1503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Google Shape;1589;p41">
                <a:extLst>
                  <a:ext uri="{FF2B5EF4-FFF2-40B4-BE49-F238E27FC236}">
                    <a16:creationId xmlns:a16="http://schemas.microsoft.com/office/drawing/2014/main" id="{B71007C6-2A2D-4E8F-A9FB-50CDA791F690}"/>
                  </a:ext>
                </a:extLst>
              </p:cNvPr>
              <p:cNvSpPr/>
              <p:nvPr/>
            </p:nvSpPr>
            <p:spPr>
              <a:xfrm>
                <a:off x="1452951" y="1256325"/>
                <a:ext cx="565896" cy="573982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6809" extrusionOk="0">
                    <a:moveTo>
                      <a:pt x="3405" y="1131"/>
                    </a:moveTo>
                    <a:cubicBezTo>
                      <a:pt x="4658" y="1131"/>
                      <a:pt x="5677" y="2152"/>
                      <a:pt x="5677" y="3403"/>
                    </a:cubicBezTo>
                    <a:cubicBezTo>
                      <a:pt x="5677" y="4656"/>
                      <a:pt x="4658" y="5676"/>
                      <a:pt x="3405" y="5676"/>
                    </a:cubicBezTo>
                    <a:cubicBezTo>
                      <a:pt x="2152" y="5676"/>
                      <a:pt x="1132" y="4656"/>
                      <a:pt x="1132" y="3403"/>
                    </a:cubicBezTo>
                    <a:cubicBezTo>
                      <a:pt x="1132" y="2150"/>
                      <a:pt x="2152" y="1131"/>
                      <a:pt x="3405" y="1131"/>
                    </a:cubicBezTo>
                    <a:close/>
                    <a:moveTo>
                      <a:pt x="3405" y="1"/>
                    </a:moveTo>
                    <a:cubicBezTo>
                      <a:pt x="1527" y="1"/>
                      <a:pt x="1" y="1527"/>
                      <a:pt x="1" y="3405"/>
                    </a:cubicBezTo>
                    <a:cubicBezTo>
                      <a:pt x="1" y="5282"/>
                      <a:pt x="1528" y="6809"/>
                      <a:pt x="3405" y="6809"/>
                    </a:cubicBezTo>
                    <a:cubicBezTo>
                      <a:pt x="5282" y="6809"/>
                      <a:pt x="6809" y="5282"/>
                      <a:pt x="6809" y="3405"/>
                    </a:cubicBezTo>
                    <a:cubicBezTo>
                      <a:pt x="6809" y="1527"/>
                      <a:pt x="5282" y="1"/>
                      <a:pt x="34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0" name="Google Shape;1590;p41">
            <a:extLst>
              <a:ext uri="{FF2B5EF4-FFF2-40B4-BE49-F238E27FC236}">
                <a16:creationId xmlns:a16="http://schemas.microsoft.com/office/drawing/2014/main" id="{51432EB1-1E0C-4E93-B1B3-F778FDFD6B65}"/>
              </a:ext>
            </a:extLst>
          </p:cNvPr>
          <p:cNvGrpSpPr/>
          <p:nvPr/>
        </p:nvGrpSpPr>
        <p:grpSpPr>
          <a:xfrm>
            <a:off x="4901102" y="3048858"/>
            <a:ext cx="1809147" cy="2255201"/>
            <a:chOff x="5134198" y="2146767"/>
            <a:chExt cx="1700172" cy="2186438"/>
          </a:xfrm>
          <a:solidFill>
            <a:srgbClr val="8DAACB"/>
          </a:solidFill>
        </p:grpSpPr>
        <p:sp>
          <p:nvSpPr>
            <p:cNvPr id="11" name="Google Shape;1591;p41">
              <a:extLst>
                <a:ext uri="{FF2B5EF4-FFF2-40B4-BE49-F238E27FC236}">
                  <a16:creationId xmlns:a16="http://schemas.microsoft.com/office/drawing/2014/main" id="{998E6DA5-EBDA-41C0-B9D5-2FDDD405E508}"/>
                </a:ext>
              </a:extLst>
            </p:cNvPr>
            <p:cNvSpPr/>
            <p:nvPr/>
          </p:nvSpPr>
          <p:spPr>
            <a:xfrm>
              <a:off x="5748281" y="3806936"/>
              <a:ext cx="471982" cy="478726"/>
            </a:xfrm>
            <a:custGeom>
              <a:avLst/>
              <a:gdLst/>
              <a:ahLst/>
              <a:cxnLst/>
              <a:rect l="l" t="t" r="r" b="b"/>
              <a:pathLst>
                <a:path w="5679" h="5679" extrusionOk="0">
                  <a:moveTo>
                    <a:pt x="2839" y="1"/>
                  </a:moveTo>
                  <a:cubicBezTo>
                    <a:pt x="1271" y="1"/>
                    <a:pt x="1" y="1271"/>
                    <a:pt x="1" y="2840"/>
                  </a:cubicBezTo>
                  <a:cubicBezTo>
                    <a:pt x="1" y="4407"/>
                    <a:pt x="1271" y="5678"/>
                    <a:pt x="2839" y="5678"/>
                  </a:cubicBezTo>
                  <a:cubicBezTo>
                    <a:pt x="4407" y="5678"/>
                    <a:pt x="5678" y="4407"/>
                    <a:pt x="5678" y="2840"/>
                  </a:cubicBezTo>
                  <a:cubicBezTo>
                    <a:pt x="5678" y="1271"/>
                    <a:pt x="4407" y="1"/>
                    <a:pt x="28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2" name="Google Shape;1592;p41">
              <a:extLst>
                <a:ext uri="{FF2B5EF4-FFF2-40B4-BE49-F238E27FC236}">
                  <a16:creationId xmlns:a16="http://schemas.microsoft.com/office/drawing/2014/main" id="{8528C0F9-A859-452F-A0D9-1943A13CA906}"/>
                </a:ext>
              </a:extLst>
            </p:cNvPr>
            <p:cNvGrpSpPr/>
            <p:nvPr/>
          </p:nvGrpSpPr>
          <p:grpSpPr>
            <a:xfrm>
              <a:off x="5134198" y="2146767"/>
              <a:ext cx="1700172" cy="2186438"/>
              <a:chOff x="5134198" y="2146767"/>
              <a:chExt cx="1700172" cy="2186438"/>
            </a:xfrm>
            <a:grpFill/>
          </p:grpSpPr>
          <p:sp>
            <p:nvSpPr>
              <p:cNvPr id="13" name="Google Shape;1593;p41">
                <a:extLst>
                  <a:ext uri="{FF2B5EF4-FFF2-40B4-BE49-F238E27FC236}">
                    <a16:creationId xmlns:a16="http://schemas.microsoft.com/office/drawing/2014/main" id="{F6CBD2C3-87B9-4846-8133-DF466A1FAAC5}"/>
                  </a:ext>
                </a:extLst>
              </p:cNvPr>
              <p:cNvSpPr/>
              <p:nvPr/>
            </p:nvSpPr>
            <p:spPr>
              <a:xfrm>
                <a:off x="5134198" y="2225670"/>
                <a:ext cx="1700172" cy="1868370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22164" extrusionOk="0">
                    <a:moveTo>
                      <a:pt x="2324" y="1"/>
                    </a:moveTo>
                    <a:cubicBezTo>
                      <a:pt x="1043" y="1"/>
                      <a:pt x="1" y="1043"/>
                      <a:pt x="1" y="2324"/>
                    </a:cubicBezTo>
                    <a:lnTo>
                      <a:pt x="1" y="19840"/>
                    </a:lnTo>
                    <a:cubicBezTo>
                      <a:pt x="1" y="21122"/>
                      <a:pt x="1043" y="22163"/>
                      <a:pt x="2324" y="22163"/>
                    </a:cubicBezTo>
                    <a:lnTo>
                      <a:pt x="14921" y="22163"/>
                    </a:lnTo>
                    <a:cubicBezTo>
                      <a:pt x="16200" y="22163"/>
                      <a:pt x="17243" y="21122"/>
                      <a:pt x="17244" y="19840"/>
                    </a:cubicBezTo>
                    <a:lnTo>
                      <a:pt x="17244" y="14536"/>
                    </a:lnTo>
                    <a:lnTo>
                      <a:pt x="16111" y="14536"/>
                    </a:lnTo>
                    <a:lnTo>
                      <a:pt x="16111" y="19840"/>
                    </a:lnTo>
                    <a:cubicBezTo>
                      <a:pt x="16111" y="20496"/>
                      <a:pt x="15576" y="21031"/>
                      <a:pt x="14921" y="21031"/>
                    </a:cubicBezTo>
                    <a:lnTo>
                      <a:pt x="2324" y="21031"/>
                    </a:lnTo>
                    <a:cubicBezTo>
                      <a:pt x="1668" y="21031"/>
                      <a:pt x="1133" y="20496"/>
                      <a:pt x="1133" y="19840"/>
                    </a:cubicBezTo>
                    <a:lnTo>
                      <a:pt x="1133" y="2324"/>
                    </a:lnTo>
                    <a:cubicBezTo>
                      <a:pt x="1133" y="1668"/>
                      <a:pt x="1668" y="1134"/>
                      <a:pt x="2324" y="1134"/>
                    </a:cubicBezTo>
                    <a:lnTo>
                      <a:pt x="12011" y="1134"/>
                    </a:lnTo>
                    <a:lnTo>
                      <a:pt x="120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Google Shape;1594;p41">
                <a:extLst>
                  <a:ext uri="{FF2B5EF4-FFF2-40B4-BE49-F238E27FC236}">
                    <a16:creationId xmlns:a16="http://schemas.microsoft.com/office/drawing/2014/main" id="{925B398A-7628-40B6-B9EF-DD6F1DF6FB5F}"/>
                  </a:ext>
                </a:extLst>
              </p:cNvPr>
              <p:cNvSpPr/>
              <p:nvPr/>
            </p:nvSpPr>
            <p:spPr>
              <a:xfrm>
                <a:off x="6312515" y="2146767"/>
                <a:ext cx="193563" cy="253483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3007" extrusionOk="0">
                    <a:moveTo>
                      <a:pt x="1" y="1"/>
                    </a:moveTo>
                    <a:lnTo>
                      <a:pt x="1" y="3006"/>
                    </a:lnTo>
                    <a:lnTo>
                      <a:pt x="2328" y="1504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Google Shape;1595;p41">
                <a:extLst>
                  <a:ext uri="{FF2B5EF4-FFF2-40B4-BE49-F238E27FC236}">
                    <a16:creationId xmlns:a16="http://schemas.microsoft.com/office/drawing/2014/main" id="{268C22CC-6626-4DD8-BF70-B2FFD5AAFC95}"/>
                  </a:ext>
                </a:extLst>
              </p:cNvPr>
              <p:cNvSpPr/>
              <p:nvPr/>
            </p:nvSpPr>
            <p:spPr>
              <a:xfrm>
                <a:off x="5701282" y="3759308"/>
                <a:ext cx="565979" cy="573897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6808" extrusionOk="0">
                    <a:moveTo>
                      <a:pt x="3405" y="1132"/>
                    </a:moveTo>
                    <a:cubicBezTo>
                      <a:pt x="4659" y="1132"/>
                      <a:pt x="5677" y="2151"/>
                      <a:pt x="5677" y="3405"/>
                    </a:cubicBezTo>
                    <a:cubicBezTo>
                      <a:pt x="5677" y="4658"/>
                      <a:pt x="4659" y="5676"/>
                      <a:pt x="3405" y="5676"/>
                    </a:cubicBezTo>
                    <a:cubicBezTo>
                      <a:pt x="2152" y="5676"/>
                      <a:pt x="1132" y="4658"/>
                      <a:pt x="1132" y="3405"/>
                    </a:cubicBezTo>
                    <a:cubicBezTo>
                      <a:pt x="1132" y="2151"/>
                      <a:pt x="2152" y="1132"/>
                      <a:pt x="3405" y="1132"/>
                    </a:cubicBezTo>
                    <a:close/>
                    <a:moveTo>
                      <a:pt x="3405" y="0"/>
                    </a:moveTo>
                    <a:cubicBezTo>
                      <a:pt x="1528" y="0"/>
                      <a:pt x="1" y="1527"/>
                      <a:pt x="1" y="3405"/>
                    </a:cubicBezTo>
                    <a:cubicBezTo>
                      <a:pt x="1" y="5282"/>
                      <a:pt x="1528" y="6808"/>
                      <a:pt x="3405" y="6808"/>
                    </a:cubicBezTo>
                    <a:cubicBezTo>
                      <a:pt x="5283" y="6808"/>
                      <a:pt x="6810" y="5282"/>
                      <a:pt x="6809" y="3405"/>
                    </a:cubicBezTo>
                    <a:cubicBezTo>
                      <a:pt x="6809" y="1527"/>
                      <a:pt x="5283" y="0"/>
                      <a:pt x="3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6" name="Google Shape;1596;p41">
            <a:extLst>
              <a:ext uri="{FF2B5EF4-FFF2-40B4-BE49-F238E27FC236}">
                <a16:creationId xmlns:a16="http://schemas.microsoft.com/office/drawing/2014/main" id="{D2967085-985A-48FB-A723-D4AB09F2CFDD}"/>
              </a:ext>
            </a:extLst>
          </p:cNvPr>
          <p:cNvGrpSpPr/>
          <p:nvPr/>
        </p:nvGrpSpPr>
        <p:grpSpPr>
          <a:xfrm>
            <a:off x="1765809" y="2993165"/>
            <a:ext cx="1809252" cy="2255201"/>
            <a:chOff x="2303763" y="2146767"/>
            <a:chExt cx="1700271" cy="2186438"/>
          </a:xfrm>
          <a:solidFill>
            <a:srgbClr val="7BB657"/>
          </a:solidFill>
        </p:grpSpPr>
        <p:sp>
          <p:nvSpPr>
            <p:cNvPr id="17" name="Google Shape;1597;p41">
              <a:extLst>
                <a:ext uri="{FF2B5EF4-FFF2-40B4-BE49-F238E27FC236}">
                  <a16:creationId xmlns:a16="http://schemas.microsoft.com/office/drawing/2014/main" id="{8F701D84-2902-4953-A0A1-57DEE9F7975C}"/>
                </a:ext>
              </a:extLst>
            </p:cNvPr>
            <p:cNvSpPr/>
            <p:nvPr/>
          </p:nvSpPr>
          <p:spPr>
            <a:xfrm>
              <a:off x="2917937" y="3806936"/>
              <a:ext cx="471899" cy="478726"/>
            </a:xfrm>
            <a:custGeom>
              <a:avLst/>
              <a:gdLst/>
              <a:ahLst/>
              <a:cxnLst/>
              <a:rect l="l" t="t" r="r" b="b"/>
              <a:pathLst>
                <a:path w="5678" h="5679" extrusionOk="0">
                  <a:moveTo>
                    <a:pt x="2839" y="1"/>
                  </a:moveTo>
                  <a:cubicBezTo>
                    <a:pt x="1271" y="1"/>
                    <a:pt x="1" y="1271"/>
                    <a:pt x="1" y="2840"/>
                  </a:cubicBezTo>
                  <a:cubicBezTo>
                    <a:pt x="1" y="4407"/>
                    <a:pt x="1271" y="5678"/>
                    <a:pt x="2839" y="5678"/>
                  </a:cubicBezTo>
                  <a:cubicBezTo>
                    <a:pt x="4406" y="5678"/>
                    <a:pt x="5678" y="4407"/>
                    <a:pt x="5678" y="2840"/>
                  </a:cubicBezTo>
                  <a:cubicBezTo>
                    <a:pt x="5678" y="1271"/>
                    <a:pt x="4406" y="1"/>
                    <a:pt x="28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8" name="Google Shape;1598;p41">
              <a:extLst>
                <a:ext uri="{FF2B5EF4-FFF2-40B4-BE49-F238E27FC236}">
                  <a16:creationId xmlns:a16="http://schemas.microsoft.com/office/drawing/2014/main" id="{52C2BCEE-9A95-4611-B6C1-8FFAA7102C28}"/>
                </a:ext>
              </a:extLst>
            </p:cNvPr>
            <p:cNvGrpSpPr/>
            <p:nvPr/>
          </p:nvGrpSpPr>
          <p:grpSpPr>
            <a:xfrm>
              <a:off x="2303763" y="2146767"/>
              <a:ext cx="1700271" cy="2186438"/>
              <a:chOff x="2303763" y="2146767"/>
              <a:chExt cx="1700271" cy="2186438"/>
            </a:xfrm>
            <a:grpFill/>
          </p:grpSpPr>
          <p:sp>
            <p:nvSpPr>
              <p:cNvPr id="19" name="Google Shape;1599;p41">
                <a:extLst>
                  <a:ext uri="{FF2B5EF4-FFF2-40B4-BE49-F238E27FC236}">
                    <a16:creationId xmlns:a16="http://schemas.microsoft.com/office/drawing/2014/main" id="{10E15E23-5CC6-4F4B-A611-365F478AD1B4}"/>
                  </a:ext>
                </a:extLst>
              </p:cNvPr>
              <p:cNvSpPr/>
              <p:nvPr/>
            </p:nvSpPr>
            <p:spPr>
              <a:xfrm>
                <a:off x="2303763" y="2225670"/>
                <a:ext cx="1700271" cy="186837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22164" extrusionOk="0">
                    <a:moveTo>
                      <a:pt x="2325" y="1"/>
                    </a:moveTo>
                    <a:cubicBezTo>
                      <a:pt x="1043" y="1"/>
                      <a:pt x="1" y="1043"/>
                      <a:pt x="1" y="2324"/>
                    </a:cubicBezTo>
                    <a:lnTo>
                      <a:pt x="1" y="19840"/>
                    </a:lnTo>
                    <a:cubicBezTo>
                      <a:pt x="1" y="21122"/>
                      <a:pt x="1043" y="22163"/>
                      <a:pt x="2325" y="22163"/>
                    </a:cubicBezTo>
                    <a:lnTo>
                      <a:pt x="14921" y="22163"/>
                    </a:lnTo>
                    <a:cubicBezTo>
                      <a:pt x="16201" y="22163"/>
                      <a:pt x="17245" y="21122"/>
                      <a:pt x="17245" y="19840"/>
                    </a:cubicBezTo>
                    <a:lnTo>
                      <a:pt x="17245" y="14536"/>
                    </a:lnTo>
                    <a:lnTo>
                      <a:pt x="16111" y="14536"/>
                    </a:lnTo>
                    <a:lnTo>
                      <a:pt x="16111" y="19840"/>
                    </a:lnTo>
                    <a:cubicBezTo>
                      <a:pt x="16111" y="20496"/>
                      <a:pt x="15577" y="21031"/>
                      <a:pt x="14921" y="21031"/>
                    </a:cubicBezTo>
                    <a:lnTo>
                      <a:pt x="2325" y="21031"/>
                    </a:lnTo>
                    <a:cubicBezTo>
                      <a:pt x="1668" y="21031"/>
                      <a:pt x="1134" y="20496"/>
                      <a:pt x="1134" y="19840"/>
                    </a:cubicBezTo>
                    <a:lnTo>
                      <a:pt x="1134" y="2324"/>
                    </a:lnTo>
                    <a:cubicBezTo>
                      <a:pt x="1134" y="1668"/>
                      <a:pt x="1668" y="1134"/>
                      <a:pt x="2325" y="1134"/>
                    </a:cubicBezTo>
                    <a:lnTo>
                      <a:pt x="12012" y="1134"/>
                    </a:lnTo>
                    <a:lnTo>
                      <a:pt x="1201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Google Shape;1600;p41">
                <a:extLst>
                  <a:ext uri="{FF2B5EF4-FFF2-40B4-BE49-F238E27FC236}">
                    <a16:creationId xmlns:a16="http://schemas.microsoft.com/office/drawing/2014/main" id="{E4D3758A-2EDE-42EA-9B3A-359128B2FCE7}"/>
                  </a:ext>
                </a:extLst>
              </p:cNvPr>
              <p:cNvSpPr/>
              <p:nvPr/>
            </p:nvSpPr>
            <p:spPr>
              <a:xfrm>
                <a:off x="3459918" y="2146767"/>
                <a:ext cx="193480" cy="253483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3007" extrusionOk="0">
                    <a:moveTo>
                      <a:pt x="1" y="1"/>
                    </a:moveTo>
                    <a:lnTo>
                      <a:pt x="1" y="3006"/>
                    </a:lnTo>
                    <a:lnTo>
                      <a:pt x="2328" y="1504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Google Shape;1601;p41">
                <a:extLst>
                  <a:ext uri="{FF2B5EF4-FFF2-40B4-BE49-F238E27FC236}">
                    <a16:creationId xmlns:a16="http://schemas.microsoft.com/office/drawing/2014/main" id="{4DF7CF28-A4EE-48CF-8CE1-CCF0E8E5C5FF}"/>
                  </a:ext>
                </a:extLst>
              </p:cNvPr>
              <p:cNvSpPr/>
              <p:nvPr/>
            </p:nvSpPr>
            <p:spPr>
              <a:xfrm>
                <a:off x="2870814" y="3759308"/>
                <a:ext cx="566145" cy="573897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6808" extrusionOk="0">
                    <a:moveTo>
                      <a:pt x="3406" y="1132"/>
                    </a:moveTo>
                    <a:cubicBezTo>
                      <a:pt x="4659" y="1132"/>
                      <a:pt x="5678" y="2151"/>
                      <a:pt x="5678" y="3405"/>
                    </a:cubicBezTo>
                    <a:cubicBezTo>
                      <a:pt x="5678" y="4658"/>
                      <a:pt x="4659" y="5676"/>
                      <a:pt x="3406" y="5676"/>
                    </a:cubicBezTo>
                    <a:cubicBezTo>
                      <a:pt x="2153" y="5676"/>
                      <a:pt x="1134" y="4658"/>
                      <a:pt x="1134" y="3405"/>
                    </a:cubicBezTo>
                    <a:cubicBezTo>
                      <a:pt x="1134" y="2151"/>
                      <a:pt x="2153" y="1132"/>
                      <a:pt x="3406" y="1132"/>
                    </a:cubicBezTo>
                    <a:close/>
                    <a:moveTo>
                      <a:pt x="3406" y="0"/>
                    </a:moveTo>
                    <a:cubicBezTo>
                      <a:pt x="1528" y="0"/>
                      <a:pt x="1" y="1527"/>
                      <a:pt x="1" y="3405"/>
                    </a:cubicBezTo>
                    <a:cubicBezTo>
                      <a:pt x="1" y="5282"/>
                      <a:pt x="1529" y="6808"/>
                      <a:pt x="3406" y="6808"/>
                    </a:cubicBezTo>
                    <a:cubicBezTo>
                      <a:pt x="5284" y="6808"/>
                      <a:pt x="6812" y="5282"/>
                      <a:pt x="6810" y="3405"/>
                    </a:cubicBezTo>
                    <a:cubicBezTo>
                      <a:pt x="6810" y="1527"/>
                      <a:pt x="5283" y="0"/>
                      <a:pt x="3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2" name="Google Shape;1602;p41">
            <a:extLst>
              <a:ext uri="{FF2B5EF4-FFF2-40B4-BE49-F238E27FC236}">
                <a16:creationId xmlns:a16="http://schemas.microsoft.com/office/drawing/2014/main" id="{75D12BAC-7215-4BCE-A940-CFE022CF913B}"/>
              </a:ext>
            </a:extLst>
          </p:cNvPr>
          <p:cNvGrpSpPr/>
          <p:nvPr/>
        </p:nvGrpSpPr>
        <p:grpSpPr>
          <a:xfrm>
            <a:off x="6433081" y="2101064"/>
            <a:ext cx="1809252" cy="2255118"/>
            <a:chOff x="6557948" y="1256325"/>
            <a:chExt cx="1700271" cy="2186357"/>
          </a:xfrm>
          <a:solidFill>
            <a:srgbClr val="64A1DB"/>
          </a:solidFill>
        </p:grpSpPr>
        <p:sp>
          <p:nvSpPr>
            <p:cNvPr id="23" name="Google Shape;1603;p41">
              <a:extLst>
                <a:ext uri="{FF2B5EF4-FFF2-40B4-BE49-F238E27FC236}">
                  <a16:creationId xmlns:a16="http://schemas.microsoft.com/office/drawing/2014/main" id="{13343B14-F778-43EB-AA5B-DE7176DE2227}"/>
                </a:ext>
              </a:extLst>
            </p:cNvPr>
            <p:cNvSpPr/>
            <p:nvPr/>
          </p:nvSpPr>
          <p:spPr>
            <a:xfrm>
              <a:off x="6557948" y="1495561"/>
              <a:ext cx="1700271" cy="1868201"/>
            </a:xfrm>
            <a:custGeom>
              <a:avLst/>
              <a:gdLst/>
              <a:ahLst/>
              <a:cxnLst/>
              <a:rect l="l" t="t" r="r" b="b"/>
              <a:pathLst>
                <a:path w="17245" h="22162" extrusionOk="0">
                  <a:moveTo>
                    <a:pt x="2325" y="1"/>
                  </a:moveTo>
                  <a:cubicBezTo>
                    <a:pt x="1043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3" y="22162"/>
                    <a:pt x="2325" y="22162"/>
                  </a:cubicBezTo>
                  <a:lnTo>
                    <a:pt x="12012" y="22162"/>
                  </a:lnTo>
                  <a:lnTo>
                    <a:pt x="12012" y="21029"/>
                  </a:lnTo>
                  <a:lnTo>
                    <a:pt x="2325" y="21029"/>
                  </a:lnTo>
                  <a:cubicBezTo>
                    <a:pt x="1668" y="21029"/>
                    <a:pt x="1134" y="20495"/>
                    <a:pt x="1134" y="19840"/>
                  </a:cubicBezTo>
                  <a:lnTo>
                    <a:pt x="1134" y="2324"/>
                  </a:lnTo>
                  <a:cubicBezTo>
                    <a:pt x="1134" y="1668"/>
                    <a:pt x="1668" y="1133"/>
                    <a:pt x="2325" y="1133"/>
                  </a:cubicBezTo>
                  <a:lnTo>
                    <a:pt x="14921" y="1133"/>
                  </a:lnTo>
                  <a:cubicBezTo>
                    <a:pt x="15577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5" y="7628"/>
                  </a:lnTo>
                  <a:lnTo>
                    <a:pt x="17245" y="2324"/>
                  </a:lnTo>
                  <a:cubicBezTo>
                    <a:pt x="17245" y="1042"/>
                    <a:pt x="16203" y="1"/>
                    <a:pt x="14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Google Shape;1604;p41">
              <a:extLst>
                <a:ext uri="{FF2B5EF4-FFF2-40B4-BE49-F238E27FC236}">
                  <a16:creationId xmlns:a16="http://schemas.microsoft.com/office/drawing/2014/main" id="{0F9F217A-B6EB-467D-A41E-4DD95708A7AD}"/>
                </a:ext>
              </a:extLst>
            </p:cNvPr>
            <p:cNvSpPr/>
            <p:nvPr/>
          </p:nvSpPr>
          <p:spPr>
            <a:xfrm>
              <a:off x="7705398" y="3189283"/>
              <a:ext cx="193563" cy="253398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8" y="150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Google Shape;1605;p41">
              <a:extLst>
                <a:ext uri="{FF2B5EF4-FFF2-40B4-BE49-F238E27FC236}">
                  <a16:creationId xmlns:a16="http://schemas.microsoft.com/office/drawing/2014/main" id="{731CDD51-0D44-4149-87C8-C4EE50979361}"/>
                </a:ext>
              </a:extLst>
            </p:cNvPr>
            <p:cNvSpPr/>
            <p:nvPr/>
          </p:nvSpPr>
          <p:spPr>
            <a:xfrm>
              <a:off x="7172080" y="1303869"/>
              <a:ext cx="471982" cy="478641"/>
            </a:xfrm>
            <a:custGeom>
              <a:avLst/>
              <a:gdLst/>
              <a:ahLst/>
              <a:cxnLst/>
              <a:rect l="l" t="t" r="r" b="b"/>
              <a:pathLst>
                <a:path w="5679" h="5678" extrusionOk="0">
                  <a:moveTo>
                    <a:pt x="2839" y="1"/>
                  </a:moveTo>
                  <a:cubicBezTo>
                    <a:pt x="1271" y="1"/>
                    <a:pt x="1" y="1272"/>
                    <a:pt x="1" y="2839"/>
                  </a:cubicBezTo>
                  <a:cubicBezTo>
                    <a:pt x="1" y="4407"/>
                    <a:pt x="1271" y="5678"/>
                    <a:pt x="2839" y="5678"/>
                  </a:cubicBezTo>
                  <a:cubicBezTo>
                    <a:pt x="4407" y="5678"/>
                    <a:pt x="5678" y="4407"/>
                    <a:pt x="5678" y="2839"/>
                  </a:cubicBezTo>
                  <a:cubicBezTo>
                    <a:pt x="5678" y="1272"/>
                    <a:pt x="4407" y="1"/>
                    <a:pt x="28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Google Shape;1606;p41">
              <a:extLst>
                <a:ext uri="{FF2B5EF4-FFF2-40B4-BE49-F238E27FC236}">
                  <a16:creationId xmlns:a16="http://schemas.microsoft.com/office/drawing/2014/main" id="{DFE01DC1-4F31-4644-A5F9-43BE00773B77}"/>
                </a:ext>
              </a:extLst>
            </p:cNvPr>
            <p:cNvSpPr/>
            <p:nvPr/>
          </p:nvSpPr>
          <p:spPr>
            <a:xfrm>
              <a:off x="7125081" y="1256325"/>
              <a:ext cx="565979" cy="573982"/>
            </a:xfrm>
            <a:custGeom>
              <a:avLst/>
              <a:gdLst/>
              <a:ahLst/>
              <a:cxnLst/>
              <a:rect l="l" t="t" r="r" b="b"/>
              <a:pathLst>
                <a:path w="6810" h="6809" extrusionOk="0">
                  <a:moveTo>
                    <a:pt x="3405" y="1131"/>
                  </a:moveTo>
                  <a:cubicBezTo>
                    <a:pt x="4658" y="1131"/>
                    <a:pt x="5676" y="2152"/>
                    <a:pt x="5677" y="3403"/>
                  </a:cubicBezTo>
                  <a:cubicBezTo>
                    <a:pt x="5677" y="4656"/>
                    <a:pt x="4659" y="5676"/>
                    <a:pt x="3405" y="5676"/>
                  </a:cubicBezTo>
                  <a:cubicBezTo>
                    <a:pt x="2152" y="5676"/>
                    <a:pt x="1133" y="4656"/>
                    <a:pt x="1133" y="3403"/>
                  </a:cubicBezTo>
                  <a:cubicBezTo>
                    <a:pt x="1133" y="2150"/>
                    <a:pt x="2152" y="1131"/>
                    <a:pt x="3405" y="1131"/>
                  </a:cubicBezTo>
                  <a:close/>
                  <a:moveTo>
                    <a:pt x="3405" y="1"/>
                  </a:moveTo>
                  <a:cubicBezTo>
                    <a:pt x="1527" y="1"/>
                    <a:pt x="0" y="1527"/>
                    <a:pt x="0" y="3405"/>
                  </a:cubicBezTo>
                  <a:cubicBezTo>
                    <a:pt x="0" y="5282"/>
                    <a:pt x="1528" y="6809"/>
                    <a:pt x="3405" y="6809"/>
                  </a:cubicBezTo>
                  <a:cubicBezTo>
                    <a:pt x="5283" y="6809"/>
                    <a:pt x="6810" y="5282"/>
                    <a:pt x="6810" y="3405"/>
                  </a:cubicBezTo>
                  <a:cubicBezTo>
                    <a:pt x="6810" y="1527"/>
                    <a:pt x="5283" y="1"/>
                    <a:pt x="3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Google Shape;1607;p41">
            <a:extLst>
              <a:ext uri="{FF2B5EF4-FFF2-40B4-BE49-F238E27FC236}">
                <a16:creationId xmlns:a16="http://schemas.microsoft.com/office/drawing/2014/main" id="{BE3E11F2-0A9C-4A47-A358-0E4AEC80E7B0}"/>
              </a:ext>
            </a:extLst>
          </p:cNvPr>
          <p:cNvGrpSpPr/>
          <p:nvPr/>
        </p:nvGrpSpPr>
        <p:grpSpPr>
          <a:xfrm>
            <a:off x="3302452" y="2088905"/>
            <a:ext cx="1809147" cy="2255118"/>
            <a:chOff x="3718981" y="1256325"/>
            <a:chExt cx="1700172" cy="2186357"/>
          </a:xfrm>
          <a:solidFill>
            <a:srgbClr val="54CB93"/>
          </a:solidFill>
        </p:grpSpPr>
        <p:sp>
          <p:nvSpPr>
            <p:cNvPr id="28" name="Google Shape;1608;p41">
              <a:extLst>
                <a:ext uri="{FF2B5EF4-FFF2-40B4-BE49-F238E27FC236}">
                  <a16:creationId xmlns:a16="http://schemas.microsoft.com/office/drawing/2014/main" id="{7A9CE5ED-F292-4021-BFB0-06F85A508E83}"/>
                </a:ext>
              </a:extLst>
            </p:cNvPr>
            <p:cNvSpPr/>
            <p:nvPr/>
          </p:nvSpPr>
          <p:spPr>
            <a:xfrm>
              <a:off x="4333105" y="1303869"/>
              <a:ext cx="471899" cy="478641"/>
            </a:xfrm>
            <a:custGeom>
              <a:avLst/>
              <a:gdLst/>
              <a:ahLst/>
              <a:cxnLst/>
              <a:rect l="l" t="t" r="r" b="b"/>
              <a:pathLst>
                <a:path w="5678" h="5678" extrusionOk="0">
                  <a:moveTo>
                    <a:pt x="2839" y="1"/>
                  </a:moveTo>
                  <a:cubicBezTo>
                    <a:pt x="1272" y="1"/>
                    <a:pt x="1" y="1272"/>
                    <a:pt x="1" y="2839"/>
                  </a:cubicBezTo>
                  <a:cubicBezTo>
                    <a:pt x="1" y="4407"/>
                    <a:pt x="1272" y="5678"/>
                    <a:pt x="2839" y="5678"/>
                  </a:cubicBezTo>
                  <a:cubicBezTo>
                    <a:pt x="4407" y="5678"/>
                    <a:pt x="5678" y="4407"/>
                    <a:pt x="5678" y="2839"/>
                  </a:cubicBezTo>
                  <a:cubicBezTo>
                    <a:pt x="5678" y="1272"/>
                    <a:pt x="4407" y="1"/>
                    <a:pt x="28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9" name="Google Shape;1609;p41">
              <a:extLst>
                <a:ext uri="{FF2B5EF4-FFF2-40B4-BE49-F238E27FC236}">
                  <a16:creationId xmlns:a16="http://schemas.microsoft.com/office/drawing/2014/main" id="{2B82D573-DA1A-4367-8673-6A4D97B4FB68}"/>
                </a:ext>
              </a:extLst>
            </p:cNvPr>
            <p:cNvGrpSpPr/>
            <p:nvPr/>
          </p:nvGrpSpPr>
          <p:grpSpPr>
            <a:xfrm>
              <a:off x="3718981" y="1256325"/>
              <a:ext cx="1700172" cy="2186357"/>
              <a:chOff x="3718981" y="1256325"/>
              <a:chExt cx="1700172" cy="2186357"/>
            </a:xfrm>
            <a:grpFill/>
          </p:grpSpPr>
          <p:sp>
            <p:nvSpPr>
              <p:cNvPr id="30" name="Google Shape;1610;p41">
                <a:extLst>
                  <a:ext uri="{FF2B5EF4-FFF2-40B4-BE49-F238E27FC236}">
                    <a16:creationId xmlns:a16="http://schemas.microsoft.com/office/drawing/2014/main" id="{147B57FB-BCBA-4C8D-9C87-46162E7937DA}"/>
                  </a:ext>
                </a:extLst>
              </p:cNvPr>
              <p:cNvSpPr/>
              <p:nvPr/>
            </p:nvSpPr>
            <p:spPr>
              <a:xfrm>
                <a:off x="3718981" y="1495561"/>
                <a:ext cx="1700172" cy="1868201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22162" extrusionOk="0">
                    <a:moveTo>
                      <a:pt x="2324" y="1"/>
                    </a:moveTo>
                    <a:cubicBezTo>
                      <a:pt x="1042" y="1"/>
                      <a:pt x="1" y="1042"/>
                      <a:pt x="1" y="2324"/>
                    </a:cubicBezTo>
                    <a:lnTo>
                      <a:pt x="1" y="19838"/>
                    </a:lnTo>
                    <a:cubicBezTo>
                      <a:pt x="1" y="21119"/>
                      <a:pt x="1042" y="22162"/>
                      <a:pt x="2324" y="22162"/>
                    </a:cubicBezTo>
                    <a:lnTo>
                      <a:pt x="12011" y="22162"/>
                    </a:lnTo>
                    <a:lnTo>
                      <a:pt x="12011" y="21029"/>
                    </a:lnTo>
                    <a:lnTo>
                      <a:pt x="2324" y="21029"/>
                    </a:lnTo>
                    <a:cubicBezTo>
                      <a:pt x="1668" y="21029"/>
                      <a:pt x="1133" y="20495"/>
                      <a:pt x="1133" y="19840"/>
                    </a:cubicBezTo>
                    <a:lnTo>
                      <a:pt x="1133" y="2324"/>
                    </a:lnTo>
                    <a:cubicBezTo>
                      <a:pt x="1133" y="1668"/>
                      <a:pt x="1668" y="1133"/>
                      <a:pt x="2324" y="1133"/>
                    </a:cubicBezTo>
                    <a:lnTo>
                      <a:pt x="14921" y="1133"/>
                    </a:lnTo>
                    <a:cubicBezTo>
                      <a:pt x="15576" y="1133"/>
                      <a:pt x="16110" y="1668"/>
                      <a:pt x="16110" y="2324"/>
                    </a:cubicBezTo>
                    <a:lnTo>
                      <a:pt x="16110" y="7628"/>
                    </a:lnTo>
                    <a:lnTo>
                      <a:pt x="17244" y="7628"/>
                    </a:lnTo>
                    <a:lnTo>
                      <a:pt x="17244" y="2324"/>
                    </a:lnTo>
                    <a:cubicBezTo>
                      <a:pt x="17244" y="1042"/>
                      <a:pt x="16201" y="1"/>
                      <a:pt x="149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Google Shape;1611;p41">
                <a:extLst>
                  <a:ext uri="{FF2B5EF4-FFF2-40B4-BE49-F238E27FC236}">
                    <a16:creationId xmlns:a16="http://schemas.microsoft.com/office/drawing/2014/main" id="{2E5D9E17-A136-46A1-8CB0-BD09AF68CF27}"/>
                  </a:ext>
                </a:extLst>
              </p:cNvPr>
              <p:cNvSpPr/>
              <p:nvPr/>
            </p:nvSpPr>
            <p:spPr>
              <a:xfrm>
                <a:off x="4852884" y="3189283"/>
                <a:ext cx="193563" cy="25339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3006" extrusionOk="0">
                    <a:moveTo>
                      <a:pt x="1" y="0"/>
                    </a:moveTo>
                    <a:lnTo>
                      <a:pt x="1" y="3006"/>
                    </a:lnTo>
                    <a:lnTo>
                      <a:pt x="2328" y="1503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Google Shape;1612;p41">
                <a:extLst>
                  <a:ext uri="{FF2B5EF4-FFF2-40B4-BE49-F238E27FC236}">
                    <a16:creationId xmlns:a16="http://schemas.microsoft.com/office/drawing/2014/main" id="{F8FA917D-296B-46F8-B3CC-DB72811747FE}"/>
                  </a:ext>
                </a:extLst>
              </p:cNvPr>
              <p:cNvSpPr/>
              <p:nvPr/>
            </p:nvSpPr>
            <p:spPr>
              <a:xfrm>
                <a:off x="4286065" y="1256325"/>
                <a:ext cx="565979" cy="573982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6809" extrusionOk="0">
                    <a:moveTo>
                      <a:pt x="3404" y="1131"/>
                    </a:moveTo>
                    <a:cubicBezTo>
                      <a:pt x="4657" y="1131"/>
                      <a:pt x="5677" y="2152"/>
                      <a:pt x="5677" y="3403"/>
                    </a:cubicBezTo>
                    <a:cubicBezTo>
                      <a:pt x="5677" y="4656"/>
                      <a:pt x="4657" y="5676"/>
                      <a:pt x="3404" y="5676"/>
                    </a:cubicBezTo>
                    <a:cubicBezTo>
                      <a:pt x="2151" y="5676"/>
                      <a:pt x="1132" y="4656"/>
                      <a:pt x="1132" y="3403"/>
                    </a:cubicBezTo>
                    <a:cubicBezTo>
                      <a:pt x="1132" y="2150"/>
                      <a:pt x="2151" y="1131"/>
                      <a:pt x="3404" y="1131"/>
                    </a:cubicBezTo>
                    <a:close/>
                    <a:moveTo>
                      <a:pt x="3404" y="1"/>
                    </a:moveTo>
                    <a:cubicBezTo>
                      <a:pt x="1527" y="1"/>
                      <a:pt x="1" y="1527"/>
                      <a:pt x="1" y="3405"/>
                    </a:cubicBezTo>
                    <a:cubicBezTo>
                      <a:pt x="1" y="5282"/>
                      <a:pt x="1527" y="6809"/>
                      <a:pt x="3404" y="6809"/>
                    </a:cubicBezTo>
                    <a:cubicBezTo>
                      <a:pt x="5281" y="6809"/>
                      <a:pt x="6810" y="5282"/>
                      <a:pt x="6810" y="3405"/>
                    </a:cubicBezTo>
                    <a:cubicBezTo>
                      <a:pt x="6810" y="1527"/>
                      <a:pt x="5281" y="1"/>
                      <a:pt x="34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oogle Shape;1613;p41">
            <a:extLst>
              <a:ext uri="{FF2B5EF4-FFF2-40B4-BE49-F238E27FC236}">
                <a16:creationId xmlns:a16="http://schemas.microsoft.com/office/drawing/2014/main" id="{412214EC-B075-434B-B72C-977B6F5F027E}"/>
              </a:ext>
            </a:extLst>
          </p:cNvPr>
          <p:cNvGrpSpPr/>
          <p:nvPr/>
        </p:nvGrpSpPr>
        <p:grpSpPr>
          <a:xfrm>
            <a:off x="376915" y="2583460"/>
            <a:ext cx="1433276" cy="1341023"/>
            <a:chOff x="838707" y="3465325"/>
            <a:chExt cx="1494610" cy="1300134"/>
          </a:xfrm>
        </p:grpSpPr>
        <p:sp>
          <p:nvSpPr>
            <p:cNvPr id="34" name="Google Shape;1614;p41">
              <a:extLst>
                <a:ext uri="{FF2B5EF4-FFF2-40B4-BE49-F238E27FC236}">
                  <a16:creationId xmlns:a16="http://schemas.microsoft.com/office/drawing/2014/main" id="{2EB62055-029F-4B8B-BC7D-A6EA7A5B9442}"/>
                </a:ext>
              </a:extLst>
            </p:cNvPr>
            <p:cNvSpPr txBox="1"/>
            <p:nvPr/>
          </p:nvSpPr>
          <p:spPr>
            <a:xfrm>
              <a:off x="957515" y="4244359"/>
              <a:ext cx="1264792" cy="52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833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Pourquoi vous devriez commencer la transition durable de votre entreprise aujourd’hui?</a:t>
              </a:r>
              <a:endParaRPr sz="83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1615;p41">
              <a:extLst>
                <a:ext uri="{FF2B5EF4-FFF2-40B4-BE49-F238E27FC236}">
                  <a16:creationId xmlns:a16="http://schemas.microsoft.com/office/drawing/2014/main" id="{CD9C71ED-375D-4ABA-8802-51F259624C9F}"/>
                </a:ext>
              </a:extLst>
            </p:cNvPr>
            <p:cNvSpPr txBox="1"/>
            <p:nvPr/>
          </p:nvSpPr>
          <p:spPr>
            <a:xfrm>
              <a:off x="838707" y="3465325"/>
              <a:ext cx="1494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t" anchorCtr="0">
              <a:noAutofit/>
            </a:bodyPr>
            <a:lstStyle/>
            <a:p>
              <a:pPr algn="ctr" defTabSz="761910">
                <a:defRPr/>
              </a:pPr>
              <a:r>
                <a:rPr lang="en" sz="2250" b="1" dirty="0">
                  <a:solidFill>
                    <a:srgbClr val="BCD95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250" b="1" dirty="0">
                <a:solidFill>
                  <a:srgbClr val="BCD95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" name="Google Shape;1616;p41">
              <a:extLst>
                <a:ext uri="{FF2B5EF4-FFF2-40B4-BE49-F238E27FC236}">
                  <a16:creationId xmlns:a16="http://schemas.microsoft.com/office/drawing/2014/main" id="{B5FC5B36-B736-4278-B470-A4B7BE03722E}"/>
                </a:ext>
              </a:extLst>
            </p:cNvPr>
            <p:cNvSpPr txBox="1"/>
            <p:nvPr/>
          </p:nvSpPr>
          <p:spPr>
            <a:xfrm>
              <a:off x="838717" y="3922525"/>
              <a:ext cx="14946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1167" b="1" dirty="0">
                  <a:solidFill>
                    <a:srgbClr val="BCD95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SENSIBILISATION</a:t>
              </a:r>
              <a:endParaRPr sz="1167" b="1" dirty="0">
                <a:solidFill>
                  <a:srgbClr val="BCD95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" name="Google Shape;1617;p41">
            <a:extLst>
              <a:ext uri="{FF2B5EF4-FFF2-40B4-BE49-F238E27FC236}">
                <a16:creationId xmlns:a16="http://schemas.microsoft.com/office/drawing/2014/main" id="{D9555A71-966F-49DC-89D7-AB7867371F07}"/>
              </a:ext>
            </a:extLst>
          </p:cNvPr>
          <p:cNvGrpSpPr/>
          <p:nvPr/>
        </p:nvGrpSpPr>
        <p:grpSpPr>
          <a:xfrm>
            <a:off x="3493392" y="2655374"/>
            <a:ext cx="1427237" cy="1291863"/>
            <a:chOff x="873581" y="3465325"/>
            <a:chExt cx="1494614" cy="1252473"/>
          </a:xfrm>
        </p:grpSpPr>
        <p:sp>
          <p:nvSpPr>
            <p:cNvPr id="38" name="Google Shape;1618;p41">
              <a:extLst>
                <a:ext uri="{FF2B5EF4-FFF2-40B4-BE49-F238E27FC236}">
                  <a16:creationId xmlns:a16="http://schemas.microsoft.com/office/drawing/2014/main" id="{2C92759E-AEB2-4E8D-84DD-6D35BB07C53F}"/>
                </a:ext>
              </a:extLst>
            </p:cNvPr>
            <p:cNvSpPr txBox="1"/>
            <p:nvPr/>
          </p:nvSpPr>
          <p:spPr>
            <a:xfrm>
              <a:off x="873581" y="4199098"/>
              <a:ext cx="1494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833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Sur base de vos consommations, estimons l’empreinte carbone des différents aspects de votre activité</a:t>
              </a:r>
              <a:endParaRPr sz="83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1619;p41">
              <a:extLst>
                <a:ext uri="{FF2B5EF4-FFF2-40B4-BE49-F238E27FC236}">
                  <a16:creationId xmlns:a16="http://schemas.microsoft.com/office/drawing/2014/main" id="{FA5910F4-E185-41BB-ABD4-E3C4D291DD3E}"/>
                </a:ext>
              </a:extLst>
            </p:cNvPr>
            <p:cNvSpPr txBox="1"/>
            <p:nvPr/>
          </p:nvSpPr>
          <p:spPr>
            <a:xfrm>
              <a:off x="873586" y="3465325"/>
              <a:ext cx="1494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t" anchorCtr="0">
              <a:noAutofit/>
            </a:bodyPr>
            <a:lstStyle/>
            <a:p>
              <a:pPr algn="ctr" defTabSz="761910">
                <a:defRPr/>
              </a:pPr>
              <a:r>
                <a:rPr lang="en" sz="2250" b="1" dirty="0">
                  <a:solidFill>
                    <a:srgbClr val="54CB9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250" b="1" dirty="0">
                <a:solidFill>
                  <a:srgbClr val="54CB9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1620;p41">
              <a:extLst>
                <a:ext uri="{FF2B5EF4-FFF2-40B4-BE49-F238E27FC236}">
                  <a16:creationId xmlns:a16="http://schemas.microsoft.com/office/drawing/2014/main" id="{9BB46828-9246-45C1-80C8-F981E4571FB2}"/>
                </a:ext>
              </a:extLst>
            </p:cNvPr>
            <p:cNvSpPr txBox="1"/>
            <p:nvPr/>
          </p:nvSpPr>
          <p:spPr>
            <a:xfrm>
              <a:off x="873595" y="3922525"/>
              <a:ext cx="14946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1333" b="1" dirty="0">
                  <a:solidFill>
                    <a:srgbClr val="54CB9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Empreinte Carbone</a:t>
              </a:r>
              <a:endParaRPr sz="1333" b="1" dirty="0">
                <a:solidFill>
                  <a:srgbClr val="54CB9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1" name="Google Shape;1621;p41">
            <a:extLst>
              <a:ext uri="{FF2B5EF4-FFF2-40B4-BE49-F238E27FC236}">
                <a16:creationId xmlns:a16="http://schemas.microsoft.com/office/drawing/2014/main" id="{8FF331B7-930A-498E-9F75-55BB3FDB4EA7}"/>
              </a:ext>
            </a:extLst>
          </p:cNvPr>
          <p:cNvGrpSpPr/>
          <p:nvPr/>
        </p:nvGrpSpPr>
        <p:grpSpPr>
          <a:xfrm>
            <a:off x="6601651" y="2659754"/>
            <a:ext cx="1472087" cy="1291863"/>
            <a:chOff x="2323969" y="1589138"/>
            <a:chExt cx="1494614" cy="1252473"/>
          </a:xfrm>
        </p:grpSpPr>
        <p:sp>
          <p:nvSpPr>
            <p:cNvPr id="42" name="Google Shape;1622;p41">
              <a:extLst>
                <a:ext uri="{FF2B5EF4-FFF2-40B4-BE49-F238E27FC236}">
                  <a16:creationId xmlns:a16="http://schemas.microsoft.com/office/drawing/2014/main" id="{974FF27B-7D96-490C-A82B-1885FC5AB59C}"/>
                </a:ext>
              </a:extLst>
            </p:cNvPr>
            <p:cNvSpPr txBox="1"/>
            <p:nvPr/>
          </p:nvSpPr>
          <p:spPr>
            <a:xfrm>
              <a:off x="2323969" y="2322911"/>
              <a:ext cx="1494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fr-BE" sz="833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Démarrer une transition énergétique en réalisant un audit qui peut être subsidié par les Chèques Entreprises</a:t>
              </a:r>
              <a:endParaRPr sz="833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1623;p41">
              <a:extLst>
                <a:ext uri="{FF2B5EF4-FFF2-40B4-BE49-F238E27FC236}">
                  <a16:creationId xmlns:a16="http://schemas.microsoft.com/office/drawing/2014/main" id="{E51A82C3-CA65-4535-B5EB-912534313AC1}"/>
                </a:ext>
              </a:extLst>
            </p:cNvPr>
            <p:cNvSpPr txBox="1"/>
            <p:nvPr/>
          </p:nvSpPr>
          <p:spPr>
            <a:xfrm>
              <a:off x="2323974" y="1589138"/>
              <a:ext cx="1494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t" anchorCtr="0">
              <a:noAutofit/>
            </a:bodyPr>
            <a:lstStyle/>
            <a:p>
              <a:pPr algn="ctr" defTabSz="761910">
                <a:defRPr/>
              </a:pPr>
              <a:r>
                <a:rPr lang="en" sz="2250" b="1">
                  <a:solidFill>
                    <a:srgbClr val="5B9BD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2250" b="1">
                <a:solidFill>
                  <a:srgbClr val="5B9BD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" name="Google Shape;1624;p41">
              <a:extLst>
                <a:ext uri="{FF2B5EF4-FFF2-40B4-BE49-F238E27FC236}">
                  <a16:creationId xmlns:a16="http://schemas.microsoft.com/office/drawing/2014/main" id="{21A0B83E-58A2-42D8-BAF9-CDD29A4440FF}"/>
                </a:ext>
              </a:extLst>
            </p:cNvPr>
            <p:cNvSpPr txBox="1"/>
            <p:nvPr/>
          </p:nvSpPr>
          <p:spPr>
            <a:xfrm>
              <a:off x="2323983" y="2046338"/>
              <a:ext cx="14946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1333" b="1" dirty="0">
                  <a:solidFill>
                    <a:srgbClr val="5B9BD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Audit Energétique</a:t>
              </a:r>
              <a:endParaRPr sz="1333" b="1" dirty="0">
                <a:solidFill>
                  <a:srgbClr val="4472C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5" name="Google Shape;1625;p41">
            <a:extLst>
              <a:ext uri="{FF2B5EF4-FFF2-40B4-BE49-F238E27FC236}">
                <a16:creationId xmlns:a16="http://schemas.microsoft.com/office/drawing/2014/main" id="{258EE95D-E107-4BFD-A4C3-2BD38CE34E6B}"/>
              </a:ext>
            </a:extLst>
          </p:cNvPr>
          <p:cNvGrpSpPr/>
          <p:nvPr/>
        </p:nvGrpSpPr>
        <p:grpSpPr>
          <a:xfrm>
            <a:off x="1952784" y="3152203"/>
            <a:ext cx="1430260" cy="1450295"/>
            <a:chOff x="838702" y="3206976"/>
            <a:chExt cx="1494615" cy="1406072"/>
          </a:xfrm>
        </p:grpSpPr>
        <p:sp>
          <p:nvSpPr>
            <p:cNvPr id="46" name="Google Shape;1626;p41">
              <a:extLst>
                <a:ext uri="{FF2B5EF4-FFF2-40B4-BE49-F238E27FC236}">
                  <a16:creationId xmlns:a16="http://schemas.microsoft.com/office/drawing/2014/main" id="{145CC064-9D1B-4ED4-B760-E0E819437783}"/>
                </a:ext>
              </a:extLst>
            </p:cNvPr>
            <p:cNvSpPr txBox="1"/>
            <p:nvPr/>
          </p:nvSpPr>
          <p:spPr>
            <a:xfrm>
              <a:off x="838702" y="4094348"/>
              <a:ext cx="1494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833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Sur base d’un outil de la Louvain School of Management, comment se positionne votre activité en matière de durabilité?</a:t>
              </a:r>
              <a:endParaRPr sz="83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1627;p41">
              <a:extLst>
                <a:ext uri="{FF2B5EF4-FFF2-40B4-BE49-F238E27FC236}">
                  <a16:creationId xmlns:a16="http://schemas.microsoft.com/office/drawing/2014/main" id="{17CF2838-7A0E-4771-B545-199BC11A2E07}"/>
                </a:ext>
              </a:extLst>
            </p:cNvPr>
            <p:cNvSpPr txBox="1"/>
            <p:nvPr/>
          </p:nvSpPr>
          <p:spPr>
            <a:xfrm>
              <a:off x="838707" y="3206976"/>
              <a:ext cx="1494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t" anchorCtr="0">
              <a:noAutofit/>
            </a:bodyPr>
            <a:lstStyle/>
            <a:p>
              <a:pPr algn="ctr" defTabSz="761910">
                <a:defRPr/>
              </a:pPr>
              <a:r>
                <a:rPr lang="en" sz="2250" b="1" dirty="0">
                  <a:solidFill>
                    <a:srgbClr val="7BB657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250" b="1" dirty="0">
                <a:solidFill>
                  <a:srgbClr val="7BB65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" name="Google Shape;1628;p41">
              <a:extLst>
                <a:ext uri="{FF2B5EF4-FFF2-40B4-BE49-F238E27FC236}">
                  <a16:creationId xmlns:a16="http://schemas.microsoft.com/office/drawing/2014/main" id="{6E309D2D-4136-4224-917E-F9B7314EC943}"/>
                </a:ext>
              </a:extLst>
            </p:cNvPr>
            <p:cNvSpPr txBox="1"/>
            <p:nvPr/>
          </p:nvSpPr>
          <p:spPr>
            <a:xfrm>
              <a:off x="838717" y="3664165"/>
              <a:ext cx="14946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1333" b="1" dirty="0">
                  <a:solidFill>
                    <a:srgbClr val="7BB657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Diagnostic Stratégique</a:t>
              </a:r>
              <a:endParaRPr sz="1333" b="1" dirty="0">
                <a:solidFill>
                  <a:srgbClr val="7BB657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9" name="Google Shape;1629;p41">
            <a:extLst>
              <a:ext uri="{FF2B5EF4-FFF2-40B4-BE49-F238E27FC236}">
                <a16:creationId xmlns:a16="http://schemas.microsoft.com/office/drawing/2014/main" id="{404595FA-A585-4328-99D0-0819DAD1C8CF}"/>
              </a:ext>
            </a:extLst>
          </p:cNvPr>
          <p:cNvGrpSpPr/>
          <p:nvPr/>
        </p:nvGrpSpPr>
        <p:grpSpPr>
          <a:xfrm>
            <a:off x="5087792" y="3282137"/>
            <a:ext cx="1471978" cy="1291865"/>
            <a:chOff x="1000347" y="4675000"/>
            <a:chExt cx="1383313" cy="1252475"/>
          </a:xfrm>
        </p:grpSpPr>
        <p:sp>
          <p:nvSpPr>
            <p:cNvPr id="50" name="Google Shape;1630;p41">
              <a:extLst>
                <a:ext uri="{FF2B5EF4-FFF2-40B4-BE49-F238E27FC236}">
                  <a16:creationId xmlns:a16="http://schemas.microsoft.com/office/drawing/2014/main" id="{87F5A2C2-6639-4770-87A1-EC6CA1A79464}"/>
                </a:ext>
              </a:extLst>
            </p:cNvPr>
            <p:cNvSpPr txBox="1"/>
            <p:nvPr/>
          </p:nvSpPr>
          <p:spPr>
            <a:xfrm>
              <a:off x="1000347" y="5408775"/>
              <a:ext cx="13833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833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Comment avoir un impact aujourd’hui?</a:t>
              </a:r>
              <a:endParaRPr sz="833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1631;p41">
              <a:extLst>
                <a:ext uri="{FF2B5EF4-FFF2-40B4-BE49-F238E27FC236}">
                  <a16:creationId xmlns:a16="http://schemas.microsoft.com/office/drawing/2014/main" id="{AF86B7F6-B287-4D21-8B60-93A4C906268C}"/>
                </a:ext>
              </a:extLst>
            </p:cNvPr>
            <p:cNvSpPr txBox="1"/>
            <p:nvPr/>
          </p:nvSpPr>
          <p:spPr>
            <a:xfrm>
              <a:off x="1000352" y="4675000"/>
              <a:ext cx="13833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t" anchorCtr="0">
              <a:noAutofit/>
            </a:bodyPr>
            <a:lstStyle/>
            <a:p>
              <a:pPr algn="ctr" defTabSz="761910">
                <a:defRPr/>
              </a:pPr>
              <a:r>
                <a:rPr lang="en" sz="2250" b="1" dirty="0">
                  <a:solidFill>
                    <a:srgbClr val="8DAAC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250" b="1" dirty="0">
                <a:solidFill>
                  <a:srgbClr val="8DAAC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1632;p41">
              <a:extLst>
                <a:ext uri="{FF2B5EF4-FFF2-40B4-BE49-F238E27FC236}">
                  <a16:creationId xmlns:a16="http://schemas.microsoft.com/office/drawing/2014/main" id="{7B547F34-CB75-4F7C-BCFC-8AB3730DB17E}"/>
                </a:ext>
              </a:extLst>
            </p:cNvPr>
            <p:cNvSpPr txBox="1"/>
            <p:nvPr/>
          </p:nvSpPr>
          <p:spPr>
            <a:xfrm>
              <a:off x="1000360" y="5132201"/>
              <a:ext cx="1383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1333" b="1" dirty="0">
                  <a:solidFill>
                    <a:srgbClr val="8DAAC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Quick wins</a:t>
              </a:r>
              <a:endParaRPr sz="1333" b="1" dirty="0">
                <a:solidFill>
                  <a:srgbClr val="8DAAC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3" name="Google Shape;1633;p41">
            <a:extLst>
              <a:ext uri="{FF2B5EF4-FFF2-40B4-BE49-F238E27FC236}">
                <a16:creationId xmlns:a16="http://schemas.microsoft.com/office/drawing/2014/main" id="{14E61996-5906-4617-A249-8A4E4394E82F}"/>
              </a:ext>
            </a:extLst>
          </p:cNvPr>
          <p:cNvSpPr/>
          <p:nvPr/>
        </p:nvSpPr>
        <p:spPr>
          <a:xfrm>
            <a:off x="2505690" y="4801358"/>
            <a:ext cx="286824" cy="290427"/>
          </a:xfrm>
          <a:custGeom>
            <a:avLst/>
            <a:gdLst/>
            <a:ahLst/>
            <a:cxnLst/>
            <a:rect l="l" t="t" r="r" b="b"/>
            <a:pathLst>
              <a:path w="2487" h="2598" extrusionOk="0">
                <a:moveTo>
                  <a:pt x="999" y="362"/>
                </a:moveTo>
                <a:cubicBezTo>
                  <a:pt x="1349" y="362"/>
                  <a:pt x="1641" y="648"/>
                  <a:pt x="1641" y="998"/>
                </a:cubicBezTo>
                <a:cubicBezTo>
                  <a:pt x="1641" y="1354"/>
                  <a:pt x="1349" y="1640"/>
                  <a:pt x="999" y="1640"/>
                </a:cubicBezTo>
                <a:cubicBezTo>
                  <a:pt x="648" y="1640"/>
                  <a:pt x="362" y="1354"/>
                  <a:pt x="362" y="998"/>
                </a:cubicBezTo>
                <a:cubicBezTo>
                  <a:pt x="362" y="648"/>
                  <a:pt x="648" y="362"/>
                  <a:pt x="999" y="362"/>
                </a:cubicBezTo>
                <a:close/>
                <a:moveTo>
                  <a:pt x="999" y="0"/>
                </a:moveTo>
                <a:cubicBezTo>
                  <a:pt x="450" y="0"/>
                  <a:pt x="1" y="450"/>
                  <a:pt x="1" y="998"/>
                </a:cubicBezTo>
                <a:cubicBezTo>
                  <a:pt x="1" y="1553"/>
                  <a:pt x="450" y="2002"/>
                  <a:pt x="999" y="2002"/>
                </a:cubicBezTo>
                <a:cubicBezTo>
                  <a:pt x="1180" y="2002"/>
                  <a:pt x="1349" y="1950"/>
                  <a:pt x="1495" y="1868"/>
                </a:cubicBezTo>
                <a:lnTo>
                  <a:pt x="2230" y="2597"/>
                </a:lnTo>
                <a:lnTo>
                  <a:pt x="2487" y="2341"/>
                </a:lnTo>
                <a:lnTo>
                  <a:pt x="1775" y="1629"/>
                </a:lnTo>
                <a:cubicBezTo>
                  <a:pt x="1915" y="1459"/>
                  <a:pt x="2002" y="1238"/>
                  <a:pt x="2002" y="998"/>
                </a:cubicBezTo>
                <a:cubicBezTo>
                  <a:pt x="2002" y="450"/>
                  <a:pt x="1553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defTabSz="761910">
              <a:defRPr/>
            </a:pPr>
            <a:endParaRPr sz="15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4" name="Google Shape;1635;p41">
            <a:extLst>
              <a:ext uri="{FF2B5EF4-FFF2-40B4-BE49-F238E27FC236}">
                <a16:creationId xmlns:a16="http://schemas.microsoft.com/office/drawing/2014/main" id="{A165F8D7-E21A-451A-8CCE-6A6B68A0DE05}"/>
              </a:ext>
            </a:extLst>
          </p:cNvPr>
          <p:cNvGrpSpPr/>
          <p:nvPr/>
        </p:nvGrpSpPr>
        <p:grpSpPr>
          <a:xfrm>
            <a:off x="953192" y="2158040"/>
            <a:ext cx="280712" cy="395508"/>
            <a:chOff x="5047375" y="1197325"/>
            <a:chExt cx="60850" cy="88450"/>
          </a:xfrm>
        </p:grpSpPr>
        <p:sp>
          <p:nvSpPr>
            <p:cNvPr id="55" name="Google Shape;1636;p41">
              <a:extLst>
                <a:ext uri="{FF2B5EF4-FFF2-40B4-BE49-F238E27FC236}">
                  <a16:creationId xmlns:a16="http://schemas.microsoft.com/office/drawing/2014/main" id="{F550C68A-06AB-495E-A66A-917247CBFE67}"/>
                </a:ext>
              </a:extLst>
            </p:cNvPr>
            <p:cNvSpPr/>
            <p:nvPr/>
          </p:nvSpPr>
          <p:spPr>
            <a:xfrm>
              <a:off x="5064725" y="1272475"/>
              <a:ext cx="26450" cy="4975"/>
            </a:xfrm>
            <a:custGeom>
              <a:avLst/>
              <a:gdLst/>
              <a:ahLst/>
              <a:cxnLst/>
              <a:rect l="l" t="t" r="r" b="b"/>
              <a:pathLst>
                <a:path w="1058" h="199" extrusionOk="0">
                  <a:moveTo>
                    <a:pt x="100" y="0"/>
                  </a:moveTo>
                  <a:cubicBezTo>
                    <a:pt x="47" y="0"/>
                    <a:pt x="1" y="47"/>
                    <a:pt x="1" y="99"/>
                  </a:cubicBezTo>
                  <a:cubicBezTo>
                    <a:pt x="1" y="158"/>
                    <a:pt x="47" y="199"/>
                    <a:pt x="100" y="199"/>
                  </a:cubicBezTo>
                  <a:lnTo>
                    <a:pt x="958" y="199"/>
                  </a:lnTo>
                  <a:cubicBezTo>
                    <a:pt x="1010" y="199"/>
                    <a:pt x="1057" y="158"/>
                    <a:pt x="1057" y="99"/>
                  </a:cubicBezTo>
                  <a:cubicBezTo>
                    <a:pt x="1057" y="47"/>
                    <a:pt x="1010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Google Shape;1637;p41">
              <a:extLst>
                <a:ext uri="{FF2B5EF4-FFF2-40B4-BE49-F238E27FC236}">
                  <a16:creationId xmlns:a16="http://schemas.microsoft.com/office/drawing/2014/main" id="{00603D81-9C82-45AC-BFCD-BB41E868C486}"/>
                </a:ext>
              </a:extLst>
            </p:cNvPr>
            <p:cNvSpPr/>
            <p:nvPr/>
          </p:nvSpPr>
          <p:spPr>
            <a:xfrm>
              <a:off x="5069100" y="1280775"/>
              <a:ext cx="18275" cy="5000"/>
            </a:xfrm>
            <a:custGeom>
              <a:avLst/>
              <a:gdLst/>
              <a:ahLst/>
              <a:cxnLst/>
              <a:rect l="l" t="t" r="r" b="b"/>
              <a:pathLst>
                <a:path w="731" h="200" extrusionOk="0">
                  <a:moveTo>
                    <a:pt x="100" y="1"/>
                  </a:moveTo>
                  <a:cubicBezTo>
                    <a:pt x="42" y="1"/>
                    <a:pt x="1" y="42"/>
                    <a:pt x="1" y="100"/>
                  </a:cubicBezTo>
                  <a:cubicBezTo>
                    <a:pt x="1" y="153"/>
                    <a:pt x="42" y="199"/>
                    <a:pt x="100" y="199"/>
                  </a:cubicBezTo>
                  <a:lnTo>
                    <a:pt x="631" y="199"/>
                  </a:lnTo>
                  <a:cubicBezTo>
                    <a:pt x="690" y="199"/>
                    <a:pt x="730" y="153"/>
                    <a:pt x="730" y="100"/>
                  </a:cubicBezTo>
                  <a:cubicBezTo>
                    <a:pt x="730" y="42"/>
                    <a:pt x="690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Google Shape;1638;p41">
              <a:extLst>
                <a:ext uri="{FF2B5EF4-FFF2-40B4-BE49-F238E27FC236}">
                  <a16:creationId xmlns:a16="http://schemas.microsoft.com/office/drawing/2014/main" id="{07719BC3-FE83-4DBD-9A1B-9AC4458E8D63}"/>
                </a:ext>
              </a:extLst>
            </p:cNvPr>
            <p:cNvSpPr/>
            <p:nvPr/>
          </p:nvSpPr>
          <p:spPr>
            <a:xfrm>
              <a:off x="5047375" y="1197325"/>
              <a:ext cx="60850" cy="71375"/>
            </a:xfrm>
            <a:custGeom>
              <a:avLst/>
              <a:gdLst/>
              <a:ahLst/>
              <a:cxnLst/>
              <a:rect l="l" t="t" r="r" b="b"/>
              <a:pathLst>
                <a:path w="2434" h="2855" extrusionOk="0">
                  <a:moveTo>
                    <a:pt x="1220" y="152"/>
                  </a:moveTo>
                  <a:cubicBezTo>
                    <a:pt x="1804" y="152"/>
                    <a:pt x="2288" y="631"/>
                    <a:pt x="2288" y="1220"/>
                  </a:cubicBezTo>
                  <a:cubicBezTo>
                    <a:pt x="2288" y="1518"/>
                    <a:pt x="2160" y="1804"/>
                    <a:pt x="1938" y="2008"/>
                  </a:cubicBezTo>
                  <a:cubicBezTo>
                    <a:pt x="1739" y="2189"/>
                    <a:pt x="1623" y="2440"/>
                    <a:pt x="1599" y="2709"/>
                  </a:cubicBezTo>
                  <a:lnTo>
                    <a:pt x="835" y="2709"/>
                  </a:lnTo>
                  <a:cubicBezTo>
                    <a:pt x="817" y="2440"/>
                    <a:pt x="695" y="2189"/>
                    <a:pt x="496" y="2008"/>
                  </a:cubicBezTo>
                  <a:cubicBezTo>
                    <a:pt x="275" y="1804"/>
                    <a:pt x="152" y="1518"/>
                    <a:pt x="152" y="1220"/>
                  </a:cubicBezTo>
                  <a:cubicBezTo>
                    <a:pt x="152" y="631"/>
                    <a:pt x="631" y="152"/>
                    <a:pt x="1220" y="152"/>
                  </a:cubicBezTo>
                  <a:close/>
                  <a:moveTo>
                    <a:pt x="1220" y="0"/>
                  </a:moveTo>
                  <a:cubicBezTo>
                    <a:pt x="543" y="0"/>
                    <a:pt x="0" y="549"/>
                    <a:pt x="0" y="1220"/>
                  </a:cubicBezTo>
                  <a:cubicBezTo>
                    <a:pt x="0" y="1559"/>
                    <a:pt x="146" y="1886"/>
                    <a:pt x="397" y="2113"/>
                  </a:cubicBezTo>
                  <a:cubicBezTo>
                    <a:pt x="584" y="2288"/>
                    <a:pt x="689" y="2528"/>
                    <a:pt x="689" y="2784"/>
                  </a:cubicBezTo>
                  <a:cubicBezTo>
                    <a:pt x="689" y="2825"/>
                    <a:pt x="724" y="2854"/>
                    <a:pt x="765" y="2854"/>
                  </a:cubicBezTo>
                  <a:lnTo>
                    <a:pt x="1675" y="2854"/>
                  </a:lnTo>
                  <a:cubicBezTo>
                    <a:pt x="1716" y="2854"/>
                    <a:pt x="1745" y="2825"/>
                    <a:pt x="1745" y="2784"/>
                  </a:cubicBezTo>
                  <a:cubicBezTo>
                    <a:pt x="1745" y="2533"/>
                    <a:pt x="1856" y="2288"/>
                    <a:pt x="2037" y="2119"/>
                  </a:cubicBezTo>
                  <a:cubicBezTo>
                    <a:pt x="2294" y="1886"/>
                    <a:pt x="2434" y="1565"/>
                    <a:pt x="2434" y="1220"/>
                  </a:cubicBezTo>
                  <a:cubicBezTo>
                    <a:pt x="2434" y="549"/>
                    <a:pt x="1891" y="0"/>
                    <a:pt x="1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Google Shape;1639;p41">
              <a:extLst>
                <a:ext uri="{FF2B5EF4-FFF2-40B4-BE49-F238E27FC236}">
                  <a16:creationId xmlns:a16="http://schemas.microsoft.com/office/drawing/2014/main" id="{CA331E01-069C-4BFA-AC8E-150F98E53AA9}"/>
                </a:ext>
              </a:extLst>
            </p:cNvPr>
            <p:cNvSpPr/>
            <p:nvPr/>
          </p:nvSpPr>
          <p:spPr>
            <a:xfrm>
              <a:off x="5054225" y="1210475"/>
              <a:ext cx="16650" cy="28750"/>
            </a:xfrm>
            <a:custGeom>
              <a:avLst/>
              <a:gdLst/>
              <a:ahLst/>
              <a:cxnLst/>
              <a:rect l="l" t="t" r="r" b="b"/>
              <a:pathLst>
                <a:path w="666" h="1150" extrusionOk="0">
                  <a:moveTo>
                    <a:pt x="565" y="1"/>
                  </a:moveTo>
                  <a:cubicBezTo>
                    <a:pt x="552" y="1"/>
                    <a:pt x="538" y="4"/>
                    <a:pt x="526" y="11"/>
                  </a:cubicBezTo>
                  <a:cubicBezTo>
                    <a:pt x="141" y="227"/>
                    <a:pt x="1" y="718"/>
                    <a:pt x="216" y="1103"/>
                  </a:cubicBezTo>
                  <a:cubicBezTo>
                    <a:pt x="228" y="1132"/>
                    <a:pt x="257" y="1150"/>
                    <a:pt x="287" y="1150"/>
                  </a:cubicBezTo>
                  <a:cubicBezTo>
                    <a:pt x="304" y="1150"/>
                    <a:pt x="316" y="1150"/>
                    <a:pt x="327" y="1138"/>
                  </a:cubicBezTo>
                  <a:cubicBezTo>
                    <a:pt x="374" y="1115"/>
                    <a:pt x="386" y="1062"/>
                    <a:pt x="362" y="1021"/>
                  </a:cubicBezTo>
                  <a:cubicBezTo>
                    <a:pt x="193" y="718"/>
                    <a:pt x="304" y="332"/>
                    <a:pt x="608" y="163"/>
                  </a:cubicBezTo>
                  <a:cubicBezTo>
                    <a:pt x="648" y="140"/>
                    <a:pt x="666" y="87"/>
                    <a:pt x="643" y="46"/>
                  </a:cubicBezTo>
                  <a:cubicBezTo>
                    <a:pt x="626" y="18"/>
                    <a:pt x="596" y="1"/>
                    <a:pt x="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Google Shape;1640;p41">
            <a:extLst>
              <a:ext uri="{FF2B5EF4-FFF2-40B4-BE49-F238E27FC236}">
                <a16:creationId xmlns:a16="http://schemas.microsoft.com/office/drawing/2014/main" id="{E6DB4BAE-DE0A-4F8B-BB25-4C39DEFCC4B6}"/>
              </a:ext>
            </a:extLst>
          </p:cNvPr>
          <p:cNvSpPr/>
          <p:nvPr/>
        </p:nvSpPr>
        <p:spPr>
          <a:xfrm>
            <a:off x="5647431" y="4866492"/>
            <a:ext cx="316464" cy="311890"/>
          </a:xfrm>
          <a:custGeom>
            <a:avLst/>
            <a:gdLst/>
            <a:ahLst/>
            <a:cxnLst/>
            <a:rect l="l" t="t" r="r" b="b"/>
            <a:pathLst>
              <a:path w="2744" h="2790" extrusionOk="0">
                <a:moveTo>
                  <a:pt x="1372" y="735"/>
                </a:moveTo>
                <a:cubicBezTo>
                  <a:pt x="1734" y="735"/>
                  <a:pt x="2032" y="1033"/>
                  <a:pt x="2032" y="1395"/>
                </a:cubicBezTo>
                <a:cubicBezTo>
                  <a:pt x="2032" y="1763"/>
                  <a:pt x="1734" y="2060"/>
                  <a:pt x="1372" y="2060"/>
                </a:cubicBezTo>
                <a:cubicBezTo>
                  <a:pt x="1005" y="2060"/>
                  <a:pt x="707" y="1763"/>
                  <a:pt x="707" y="1395"/>
                </a:cubicBezTo>
                <a:cubicBezTo>
                  <a:pt x="707" y="1033"/>
                  <a:pt x="1005" y="735"/>
                  <a:pt x="1372" y="735"/>
                </a:cubicBezTo>
                <a:close/>
                <a:moveTo>
                  <a:pt x="1372" y="0"/>
                </a:moveTo>
                <a:cubicBezTo>
                  <a:pt x="1314" y="0"/>
                  <a:pt x="1256" y="6"/>
                  <a:pt x="1197" y="12"/>
                </a:cubicBezTo>
                <a:lnTo>
                  <a:pt x="1145" y="368"/>
                </a:lnTo>
                <a:cubicBezTo>
                  <a:pt x="1075" y="379"/>
                  <a:pt x="1011" y="403"/>
                  <a:pt x="952" y="426"/>
                </a:cubicBezTo>
                <a:lnTo>
                  <a:pt x="695" y="175"/>
                </a:lnTo>
                <a:cubicBezTo>
                  <a:pt x="596" y="233"/>
                  <a:pt x="503" y="298"/>
                  <a:pt x="421" y="379"/>
                </a:cubicBezTo>
                <a:lnTo>
                  <a:pt x="579" y="700"/>
                </a:lnTo>
                <a:cubicBezTo>
                  <a:pt x="538" y="747"/>
                  <a:pt x="497" y="800"/>
                  <a:pt x="462" y="858"/>
                </a:cubicBezTo>
                <a:lnTo>
                  <a:pt x="106" y="805"/>
                </a:lnTo>
                <a:cubicBezTo>
                  <a:pt x="59" y="911"/>
                  <a:pt x="24" y="1016"/>
                  <a:pt x="1" y="1132"/>
                </a:cubicBezTo>
                <a:lnTo>
                  <a:pt x="322" y="1296"/>
                </a:lnTo>
                <a:cubicBezTo>
                  <a:pt x="316" y="1331"/>
                  <a:pt x="316" y="1366"/>
                  <a:pt x="316" y="1395"/>
                </a:cubicBezTo>
                <a:cubicBezTo>
                  <a:pt x="316" y="1430"/>
                  <a:pt x="316" y="1465"/>
                  <a:pt x="322" y="1494"/>
                </a:cubicBezTo>
                <a:lnTo>
                  <a:pt x="1" y="1663"/>
                </a:lnTo>
                <a:cubicBezTo>
                  <a:pt x="24" y="1774"/>
                  <a:pt x="59" y="1885"/>
                  <a:pt x="106" y="1990"/>
                </a:cubicBezTo>
                <a:lnTo>
                  <a:pt x="462" y="1932"/>
                </a:lnTo>
                <a:cubicBezTo>
                  <a:pt x="497" y="1990"/>
                  <a:pt x="538" y="2043"/>
                  <a:pt x="579" y="2095"/>
                </a:cubicBezTo>
                <a:lnTo>
                  <a:pt x="421" y="2416"/>
                </a:lnTo>
                <a:cubicBezTo>
                  <a:pt x="503" y="2492"/>
                  <a:pt x="596" y="2562"/>
                  <a:pt x="695" y="2621"/>
                </a:cubicBezTo>
                <a:lnTo>
                  <a:pt x="952" y="2364"/>
                </a:lnTo>
                <a:cubicBezTo>
                  <a:pt x="1011" y="2393"/>
                  <a:pt x="1075" y="2410"/>
                  <a:pt x="1145" y="2428"/>
                </a:cubicBezTo>
                <a:lnTo>
                  <a:pt x="1197" y="2778"/>
                </a:lnTo>
                <a:cubicBezTo>
                  <a:pt x="1256" y="2790"/>
                  <a:pt x="1314" y="2790"/>
                  <a:pt x="1372" y="2790"/>
                </a:cubicBezTo>
                <a:cubicBezTo>
                  <a:pt x="1431" y="2790"/>
                  <a:pt x="1489" y="2790"/>
                  <a:pt x="1542" y="2778"/>
                </a:cubicBezTo>
                <a:lnTo>
                  <a:pt x="1600" y="2428"/>
                </a:lnTo>
                <a:cubicBezTo>
                  <a:pt x="1664" y="2410"/>
                  <a:pt x="1728" y="2393"/>
                  <a:pt x="1793" y="2364"/>
                </a:cubicBezTo>
                <a:lnTo>
                  <a:pt x="2044" y="2621"/>
                </a:lnTo>
                <a:cubicBezTo>
                  <a:pt x="2149" y="2562"/>
                  <a:pt x="2242" y="2492"/>
                  <a:pt x="2324" y="2416"/>
                </a:cubicBezTo>
                <a:lnTo>
                  <a:pt x="2160" y="2095"/>
                </a:lnTo>
                <a:cubicBezTo>
                  <a:pt x="2207" y="2043"/>
                  <a:pt x="2248" y="1990"/>
                  <a:pt x="2277" y="1932"/>
                </a:cubicBezTo>
                <a:lnTo>
                  <a:pt x="2633" y="1990"/>
                </a:lnTo>
                <a:cubicBezTo>
                  <a:pt x="2686" y="1885"/>
                  <a:pt x="2721" y="1774"/>
                  <a:pt x="2744" y="1663"/>
                </a:cubicBezTo>
                <a:lnTo>
                  <a:pt x="2423" y="1494"/>
                </a:lnTo>
                <a:cubicBezTo>
                  <a:pt x="2423" y="1465"/>
                  <a:pt x="2429" y="1430"/>
                  <a:pt x="2429" y="1395"/>
                </a:cubicBezTo>
                <a:cubicBezTo>
                  <a:pt x="2429" y="1366"/>
                  <a:pt x="2423" y="1331"/>
                  <a:pt x="2423" y="1296"/>
                </a:cubicBezTo>
                <a:lnTo>
                  <a:pt x="2744" y="1132"/>
                </a:lnTo>
                <a:cubicBezTo>
                  <a:pt x="2721" y="1016"/>
                  <a:pt x="2680" y="911"/>
                  <a:pt x="2633" y="805"/>
                </a:cubicBezTo>
                <a:lnTo>
                  <a:pt x="2277" y="858"/>
                </a:lnTo>
                <a:cubicBezTo>
                  <a:pt x="2248" y="800"/>
                  <a:pt x="2207" y="747"/>
                  <a:pt x="2160" y="700"/>
                </a:cubicBezTo>
                <a:lnTo>
                  <a:pt x="2324" y="379"/>
                </a:lnTo>
                <a:cubicBezTo>
                  <a:pt x="2242" y="298"/>
                  <a:pt x="2149" y="228"/>
                  <a:pt x="2044" y="175"/>
                </a:cubicBezTo>
                <a:lnTo>
                  <a:pt x="1793" y="426"/>
                </a:lnTo>
                <a:cubicBezTo>
                  <a:pt x="1728" y="403"/>
                  <a:pt x="1664" y="379"/>
                  <a:pt x="1600" y="368"/>
                </a:cubicBezTo>
                <a:lnTo>
                  <a:pt x="1542" y="12"/>
                </a:lnTo>
                <a:cubicBezTo>
                  <a:pt x="1489" y="6"/>
                  <a:pt x="1431" y="0"/>
                  <a:pt x="13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defTabSz="761910">
              <a:defRPr/>
            </a:pPr>
            <a:endParaRPr sz="15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Google Shape;1641;p41">
            <a:extLst>
              <a:ext uri="{FF2B5EF4-FFF2-40B4-BE49-F238E27FC236}">
                <a16:creationId xmlns:a16="http://schemas.microsoft.com/office/drawing/2014/main" id="{03DDC6F4-6206-4A26-8F3F-79028F6BD432}"/>
              </a:ext>
            </a:extLst>
          </p:cNvPr>
          <p:cNvSpPr/>
          <p:nvPr/>
        </p:nvSpPr>
        <p:spPr>
          <a:xfrm>
            <a:off x="4084415" y="2256414"/>
            <a:ext cx="245190" cy="237663"/>
          </a:xfrm>
          <a:custGeom>
            <a:avLst/>
            <a:gdLst/>
            <a:ahLst/>
            <a:cxnLst/>
            <a:rect l="l" t="t" r="r" b="b"/>
            <a:pathLst>
              <a:path w="2126" h="2126" extrusionOk="0">
                <a:moveTo>
                  <a:pt x="2067" y="227"/>
                </a:moveTo>
                <a:cubicBezTo>
                  <a:pt x="2067" y="227"/>
                  <a:pt x="2067" y="227"/>
                  <a:pt x="2067" y="229"/>
                </a:cubicBezTo>
                <a:lnTo>
                  <a:pt x="2067" y="229"/>
                </a:lnTo>
                <a:lnTo>
                  <a:pt x="2067" y="229"/>
                </a:lnTo>
                <a:cubicBezTo>
                  <a:pt x="2067" y="227"/>
                  <a:pt x="2067" y="227"/>
                  <a:pt x="2067" y="227"/>
                </a:cubicBezTo>
                <a:close/>
                <a:moveTo>
                  <a:pt x="1" y="1"/>
                </a:moveTo>
                <a:lnTo>
                  <a:pt x="1" y="1851"/>
                </a:lnTo>
                <a:lnTo>
                  <a:pt x="1" y="2125"/>
                </a:lnTo>
                <a:lnTo>
                  <a:pt x="2125" y="2125"/>
                </a:lnTo>
                <a:lnTo>
                  <a:pt x="2125" y="1851"/>
                </a:lnTo>
                <a:lnTo>
                  <a:pt x="310" y="1851"/>
                </a:lnTo>
                <a:lnTo>
                  <a:pt x="760" y="1402"/>
                </a:lnTo>
                <a:lnTo>
                  <a:pt x="946" y="1588"/>
                </a:lnTo>
                <a:lnTo>
                  <a:pt x="1816" y="719"/>
                </a:lnTo>
                <a:lnTo>
                  <a:pt x="1962" y="865"/>
                </a:lnTo>
                <a:cubicBezTo>
                  <a:pt x="1967" y="848"/>
                  <a:pt x="2060" y="266"/>
                  <a:pt x="2067" y="229"/>
                </a:cubicBezTo>
                <a:lnTo>
                  <a:pt x="2067" y="229"/>
                </a:lnTo>
                <a:lnTo>
                  <a:pt x="1431" y="334"/>
                </a:lnTo>
                <a:lnTo>
                  <a:pt x="1594" y="497"/>
                </a:lnTo>
                <a:lnTo>
                  <a:pt x="946" y="1145"/>
                </a:lnTo>
                <a:lnTo>
                  <a:pt x="760" y="952"/>
                </a:lnTo>
                <a:lnTo>
                  <a:pt x="275" y="1437"/>
                </a:lnTo>
                <a:lnTo>
                  <a:pt x="2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defTabSz="761910">
              <a:defRPr/>
            </a:pPr>
            <a:endParaRPr sz="15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1" name="Google Shape;324;p19">
            <a:extLst>
              <a:ext uri="{FF2B5EF4-FFF2-40B4-BE49-F238E27FC236}">
                <a16:creationId xmlns:a16="http://schemas.microsoft.com/office/drawing/2014/main" id="{6EF21C6C-4C98-40A4-9ADF-150D6D1E660F}"/>
              </a:ext>
            </a:extLst>
          </p:cNvPr>
          <p:cNvGrpSpPr/>
          <p:nvPr/>
        </p:nvGrpSpPr>
        <p:grpSpPr>
          <a:xfrm>
            <a:off x="7149254" y="2271305"/>
            <a:ext cx="376863" cy="212858"/>
            <a:chOff x="2080675" y="352325"/>
            <a:chExt cx="485000" cy="254800"/>
          </a:xfrm>
        </p:grpSpPr>
        <p:sp>
          <p:nvSpPr>
            <p:cNvPr id="62" name="Google Shape;325;p19">
              <a:extLst>
                <a:ext uri="{FF2B5EF4-FFF2-40B4-BE49-F238E27FC236}">
                  <a16:creationId xmlns:a16="http://schemas.microsoft.com/office/drawing/2014/main" id="{D2C5ABD7-E9FD-4186-BD3A-095D7F6A5542}"/>
                </a:ext>
              </a:extLst>
            </p:cNvPr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srgbClr val="435D74"/>
                </a:solidFill>
                <a:latin typeface="Calibri" panose="020F0502020204030204"/>
              </a:endParaRPr>
            </a:p>
          </p:txBody>
        </p:sp>
        <p:sp>
          <p:nvSpPr>
            <p:cNvPr id="63" name="Google Shape;326;p19">
              <a:extLst>
                <a:ext uri="{FF2B5EF4-FFF2-40B4-BE49-F238E27FC236}">
                  <a16:creationId xmlns:a16="http://schemas.microsoft.com/office/drawing/2014/main" id="{1A2A6FF9-1164-467D-93DA-6B8F6E1BACA8}"/>
                </a:ext>
              </a:extLst>
            </p:cNvPr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srgbClr val="435D74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oogle Shape;1596;p41">
            <a:extLst>
              <a:ext uri="{FF2B5EF4-FFF2-40B4-BE49-F238E27FC236}">
                <a16:creationId xmlns:a16="http://schemas.microsoft.com/office/drawing/2014/main" id="{0CC4186E-300A-467A-A1CA-4F3E2C32A96A}"/>
              </a:ext>
            </a:extLst>
          </p:cNvPr>
          <p:cNvGrpSpPr/>
          <p:nvPr/>
        </p:nvGrpSpPr>
        <p:grpSpPr>
          <a:xfrm>
            <a:off x="8123736" y="2528137"/>
            <a:ext cx="1809252" cy="2255201"/>
            <a:chOff x="2303763" y="2146767"/>
            <a:chExt cx="1700271" cy="2186438"/>
          </a:xfrm>
          <a:solidFill>
            <a:srgbClr val="00B0F0"/>
          </a:solidFill>
        </p:grpSpPr>
        <p:sp>
          <p:nvSpPr>
            <p:cNvPr id="65" name="Google Shape;1597;p41">
              <a:extLst>
                <a:ext uri="{FF2B5EF4-FFF2-40B4-BE49-F238E27FC236}">
                  <a16:creationId xmlns:a16="http://schemas.microsoft.com/office/drawing/2014/main" id="{F8680E17-241F-49C3-A0BC-F4BA0696306E}"/>
                </a:ext>
              </a:extLst>
            </p:cNvPr>
            <p:cNvSpPr/>
            <p:nvPr/>
          </p:nvSpPr>
          <p:spPr>
            <a:xfrm>
              <a:off x="2917937" y="3806936"/>
              <a:ext cx="471899" cy="478726"/>
            </a:xfrm>
            <a:custGeom>
              <a:avLst/>
              <a:gdLst/>
              <a:ahLst/>
              <a:cxnLst/>
              <a:rect l="l" t="t" r="r" b="b"/>
              <a:pathLst>
                <a:path w="5678" h="5679" extrusionOk="0">
                  <a:moveTo>
                    <a:pt x="2839" y="1"/>
                  </a:moveTo>
                  <a:cubicBezTo>
                    <a:pt x="1271" y="1"/>
                    <a:pt x="1" y="1271"/>
                    <a:pt x="1" y="2840"/>
                  </a:cubicBezTo>
                  <a:cubicBezTo>
                    <a:pt x="1" y="4407"/>
                    <a:pt x="1271" y="5678"/>
                    <a:pt x="2839" y="5678"/>
                  </a:cubicBezTo>
                  <a:cubicBezTo>
                    <a:pt x="4406" y="5678"/>
                    <a:pt x="5678" y="4407"/>
                    <a:pt x="5678" y="2840"/>
                  </a:cubicBezTo>
                  <a:cubicBezTo>
                    <a:pt x="5678" y="1271"/>
                    <a:pt x="4406" y="1"/>
                    <a:pt x="28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6" name="Google Shape;1598;p41">
              <a:extLst>
                <a:ext uri="{FF2B5EF4-FFF2-40B4-BE49-F238E27FC236}">
                  <a16:creationId xmlns:a16="http://schemas.microsoft.com/office/drawing/2014/main" id="{A903B7FF-986B-4B11-9FD1-8826A24D869E}"/>
                </a:ext>
              </a:extLst>
            </p:cNvPr>
            <p:cNvGrpSpPr/>
            <p:nvPr/>
          </p:nvGrpSpPr>
          <p:grpSpPr>
            <a:xfrm>
              <a:off x="2303763" y="2146767"/>
              <a:ext cx="1700271" cy="2186438"/>
              <a:chOff x="2303763" y="2146767"/>
              <a:chExt cx="1700271" cy="2186438"/>
            </a:xfrm>
            <a:grpFill/>
          </p:grpSpPr>
          <p:sp>
            <p:nvSpPr>
              <p:cNvPr id="67" name="Google Shape;1599;p41">
                <a:extLst>
                  <a:ext uri="{FF2B5EF4-FFF2-40B4-BE49-F238E27FC236}">
                    <a16:creationId xmlns:a16="http://schemas.microsoft.com/office/drawing/2014/main" id="{0BA89281-2A2E-4DE2-937F-56FC0F577C87}"/>
                  </a:ext>
                </a:extLst>
              </p:cNvPr>
              <p:cNvSpPr/>
              <p:nvPr/>
            </p:nvSpPr>
            <p:spPr>
              <a:xfrm>
                <a:off x="2303763" y="2225670"/>
                <a:ext cx="1700271" cy="186837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22164" extrusionOk="0">
                    <a:moveTo>
                      <a:pt x="2325" y="1"/>
                    </a:moveTo>
                    <a:cubicBezTo>
                      <a:pt x="1043" y="1"/>
                      <a:pt x="1" y="1043"/>
                      <a:pt x="1" y="2324"/>
                    </a:cubicBezTo>
                    <a:lnTo>
                      <a:pt x="1" y="19840"/>
                    </a:lnTo>
                    <a:cubicBezTo>
                      <a:pt x="1" y="21122"/>
                      <a:pt x="1043" y="22163"/>
                      <a:pt x="2325" y="22163"/>
                    </a:cubicBezTo>
                    <a:lnTo>
                      <a:pt x="14921" y="22163"/>
                    </a:lnTo>
                    <a:cubicBezTo>
                      <a:pt x="16201" y="22163"/>
                      <a:pt x="17245" y="21122"/>
                      <a:pt x="17245" y="19840"/>
                    </a:cubicBezTo>
                    <a:lnTo>
                      <a:pt x="17245" y="14536"/>
                    </a:lnTo>
                    <a:lnTo>
                      <a:pt x="16111" y="14536"/>
                    </a:lnTo>
                    <a:lnTo>
                      <a:pt x="16111" y="19840"/>
                    </a:lnTo>
                    <a:cubicBezTo>
                      <a:pt x="16111" y="20496"/>
                      <a:pt x="15577" y="21031"/>
                      <a:pt x="14921" y="21031"/>
                    </a:cubicBezTo>
                    <a:lnTo>
                      <a:pt x="2325" y="21031"/>
                    </a:lnTo>
                    <a:cubicBezTo>
                      <a:pt x="1668" y="21031"/>
                      <a:pt x="1134" y="20496"/>
                      <a:pt x="1134" y="19840"/>
                    </a:cubicBezTo>
                    <a:lnTo>
                      <a:pt x="1134" y="2324"/>
                    </a:lnTo>
                    <a:cubicBezTo>
                      <a:pt x="1134" y="1668"/>
                      <a:pt x="1668" y="1134"/>
                      <a:pt x="2325" y="1134"/>
                    </a:cubicBezTo>
                    <a:lnTo>
                      <a:pt x="12012" y="1134"/>
                    </a:lnTo>
                    <a:lnTo>
                      <a:pt x="1201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Google Shape;1600;p41">
                <a:extLst>
                  <a:ext uri="{FF2B5EF4-FFF2-40B4-BE49-F238E27FC236}">
                    <a16:creationId xmlns:a16="http://schemas.microsoft.com/office/drawing/2014/main" id="{4A903536-6ABC-4F5A-9C22-0F2FF0378ABE}"/>
                  </a:ext>
                </a:extLst>
              </p:cNvPr>
              <p:cNvSpPr/>
              <p:nvPr/>
            </p:nvSpPr>
            <p:spPr>
              <a:xfrm>
                <a:off x="3459918" y="2146767"/>
                <a:ext cx="193480" cy="253483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3007" extrusionOk="0">
                    <a:moveTo>
                      <a:pt x="1" y="1"/>
                    </a:moveTo>
                    <a:lnTo>
                      <a:pt x="1" y="3006"/>
                    </a:lnTo>
                    <a:lnTo>
                      <a:pt x="2328" y="1504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Google Shape;1601;p41">
                <a:extLst>
                  <a:ext uri="{FF2B5EF4-FFF2-40B4-BE49-F238E27FC236}">
                    <a16:creationId xmlns:a16="http://schemas.microsoft.com/office/drawing/2014/main" id="{BA65E170-8BB5-4584-884F-7B7FD6F6C108}"/>
                  </a:ext>
                </a:extLst>
              </p:cNvPr>
              <p:cNvSpPr/>
              <p:nvPr/>
            </p:nvSpPr>
            <p:spPr>
              <a:xfrm>
                <a:off x="2870814" y="3759308"/>
                <a:ext cx="566145" cy="573897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6808" extrusionOk="0">
                    <a:moveTo>
                      <a:pt x="3406" y="1132"/>
                    </a:moveTo>
                    <a:cubicBezTo>
                      <a:pt x="4659" y="1132"/>
                      <a:pt x="5678" y="2151"/>
                      <a:pt x="5678" y="3405"/>
                    </a:cubicBezTo>
                    <a:cubicBezTo>
                      <a:pt x="5678" y="4658"/>
                      <a:pt x="4659" y="5676"/>
                      <a:pt x="3406" y="5676"/>
                    </a:cubicBezTo>
                    <a:cubicBezTo>
                      <a:pt x="2153" y="5676"/>
                      <a:pt x="1134" y="4658"/>
                      <a:pt x="1134" y="3405"/>
                    </a:cubicBezTo>
                    <a:cubicBezTo>
                      <a:pt x="1134" y="2151"/>
                      <a:pt x="2153" y="1132"/>
                      <a:pt x="3406" y="1132"/>
                    </a:cubicBezTo>
                    <a:close/>
                    <a:moveTo>
                      <a:pt x="3406" y="0"/>
                    </a:moveTo>
                    <a:cubicBezTo>
                      <a:pt x="1528" y="0"/>
                      <a:pt x="1" y="1527"/>
                      <a:pt x="1" y="3405"/>
                    </a:cubicBezTo>
                    <a:cubicBezTo>
                      <a:pt x="1" y="5282"/>
                      <a:pt x="1529" y="6808"/>
                      <a:pt x="3406" y="6808"/>
                    </a:cubicBezTo>
                    <a:cubicBezTo>
                      <a:pt x="5284" y="6808"/>
                      <a:pt x="6812" y="5282"/>
                      <a:pt x="6810" y="3405"/>
                    </a:cubicBezTo>
                    <a:cubicBezTo>
                      <a:pt x="6810" y="1527"/>
                      <a:pt x="5283" y="0"/>
                      <a:pt x="3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761910">
                  <a:defRPr/>
                </a:pPr>
                <a:endParaRPr sz="15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70" name="Google Shape;1625;p41">
            <a:extLst>
              <a:ext uri="{FF2B5EF4-FFF2-40B4-BE49-F238E27FC236}">
                <a16:creationId xmlns:a16="http://schemas.microsoft.com/office/drawing/2014/main" id="{286FA33D-084D-41F0-A237-D02210FB5F91}"/>
              </a:ext>
            </a:extLst>
          </p:cNvPr>
          <p:cNvGrpSpPr/>
          <p:nvPr/>
        </p:nvGrpSpPr>
        <p:grpSpPr>
          <a:xfrm>
            <a:off x="8190990" y="2942096"/>
            <a:ext cx="1476891" cy="1240319"/>
            <a:chOff x="765856" y="2913645"/>
            <a:chExt cx="1543345" cy="1202498"/>
          </a:xfrm>
        </p:grpSpPr>
        <p:sp>
          <p:nvSpPr>
            <p:cNvPr id="71" name="Google Shape;1626;p41">
              <a:extLst>
                <a:ext uri="{FF2B5EF4-FFF2-40B4-BE49-F238E27FC236}">
                  <a16:creationId xmlns:a16="http://schemas.microsoft.com/office/drawing/2014/main" id="{DEF6B005-D3E7-48CE-B2F3-78DF16877E1A}"/>
                </a:ext>
              </a:extLst>
            </p:cNvPr>
            <p:cNvSpPr txBox="1"/>
            <p:nvPr/>
          </p:nvSpPr>
          <p:spPr>
            <a:xfrm>
              <a:off x="814601" y="3597443"/>
              <a:ext cx="1494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833" dirty="0">
                  <a:solidFill>
                    <a:prstClr val="black"/>
                  </a:solidFill>
                  <a:latin typeface="Roboto"/>
                  <a:ea typeface="Roboto"/>
                  <a:cs typeface="Roboto"/>
                  <a:sym typeface="Roboto"/>
                </a:rPr>
                <a:t>Mise en place des financements avec l’aide d’effets leviers (subsides, EasyGreen, etc.) </a:t>
              </a:r>
              <a:endParaRPr sz="83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1627;p41">
              <a:extLst>
                <a:ext uri="{FF2B5EF4-FFF2-40B4-BE49-F238E27FC236}">
                  <a16:creationId xmlns:a16="http://schemas.microsoft.com/office/drawing/2014/main" id="{A0715345-B50B-49BE-A13F-71FCD47E30EC}"/>
                </a:ext>
              </a:extLst>
            </p:cNvPr>
            <p:cNvSpPr txBox="1"/>
            <p:nvPr/>
          </p:nvSpPr>
          <p:spPr>
            <a:xfrm>
              <a:off x="765856" y="2913645"/>
              <a:ext cx="1494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t" anchorCtr="0">
              <a:noAutofit/>
            </a:bodyPr>
            <a:lstStyle/>
            <a:p>
              <a:pPr algn="ctr" defTabSz="761910">
                <a:defRPr/>
              </a:pPr>
              <a:r>
                <a:rPr lang="en" sz="2250" b="1" dirty="0">
                  <a:solidFill>
                    <a:srgbClr val="00B0F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2250" b="1" dirty="0">
                <a:solidFill>
                  <a:srgbClr val="00B0F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" name="Google Shape;1628;p41">
              <a:extLst>
                <a:ext uri="{FF2B5EF4-FFF2-40B4-BE49-F238E27FC236}">
                  <a16:creationId xmlns:a16="http://schemas.microsoft.com/office/drawing/2014/main" id="{54AFF784-DD6B-4062-8EEC-B4D547AFB174}"/>
                </a:ext>
              </a:extLst>
            </p:cNvPr>
            <p:cNvSpPr txBox="1"/>
            <p:nvPr/>
          </p:nvSpPr>
          <p:spPr>
            <a:xfrm>
              <a:off x="801997" y="3324214"/>
              <a:ext cx="14946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 defTabSz="761910">
                <a:defRPr/>
              </a:pPr>
              <a:r>
                <a:rPr lang="en" sz="1333" b="1" dirty="0">
                  <a:solidFill>
                    <a:srgbClr val="00B0F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Concrétisation</a:t>
              </a:r>
              <a:endParaRPr sz="1333" b="1" dirty="0">
                <a:solidFill>
                  <a:srgbClr val="00B0F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4" name="Google Shape;338;p19">
            <a:extLst>
              <a:ext uri="{FF2B5EF4-FFF2-40B4-BE49-F238E27FC236}">
                <a16:creationId xmlns:a16="http://schemas.microsoft.com/office/drawing/2014/main" id="{7DFFF51E-6FEA-45B6-9439-E6BD8A9BAB47}"/>
              </a:ext>
            </a:extLst>
          </p:cNvPr>
          <p:cNvGrpSpPr/>
          <p:nvPr/>
        </p:nvGrpSpPr>
        <p:grpSpPr>
          <a:xfrm>
            <a:off x="8880218" y="4306495"/>
            <a:ext cx="296262" cy="306236"/>
            <a:chOff x="5733820" y="1627281"/>
            <a:chExt cx="269125" cy="301728"/>
          </a:xfrm>
        </p:grpSpPr>
        <p:sp>
          <p:nvSpPr>
            <p:cNvPr id="75" name="Google Shape;339;p19">
              <a:extLst>
                <a:ext uri="{FF2B5EF4-FFF2-40B4-BE49-F238E27FC236}">
                  <a16:creationId xmlns:a16="http://schemas.microsoft.com/office/drawing/2014/main" id="{03702D83-23F1-492C-9A7E-215AF079864F}"/>
                </a:ext>
              </a:extLst>
            </p:cNvPr>
            <p:cNvSpPr/>
            <p:nvPr/>
          </p:nvSpPr>
          <p:spPr>
            <a:xfrm>
              <a:off x="5733820" y="1680419"/>
              <a:ext cx="269125" cy="248591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srgbClr val="435D74"/>
                </a:solidFill>
                <a:latin typeface="Calibri" panose="020F0502020204030204"/>
              </a:endParaRPr>
            </a:p>
          </p:txBody>
        </p:sp>
        <p:sp>
          <p:nvSpPr>
            <p:cNvPr id="76" name="Google Shape;340;p19">
              <a:extLst>
                <a:ext uri="{FF2B5EF4-FFF2-40B4-BE49-F238E27FC236}">
                  <a16:creationId xmlns:a16="http://schemas.microsoft.com/office/drawing/2014/main" id="{6DECACAF-CCED-45AA-B888-0E12358121C0}"/>
                </a:ext>
              </a:extLst>
            </p:cNvPr>
            <p:cNvSpPr/>
            <p:nvPr/>
          </p:nvSpPr>
          <p:spPr>
            <a:xfrm>
              <a:off x="5839399" y="1627281"/>
              <a:ext cx="29274" cy="35446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srgbClr val="435D74"/>
                </a:solidFill>
                <a:latin typeface="Calibri" panose="020F0502020204030204"/>
              </a:endParaRPr>
            </a:p>
          </p:txBody>
        </p:sp>
        <p:sp>
          <p:nvSpPr>
            <p:cNvPr id="77" name="Google Shape;341;p19">
              <a:extLst>
                <a:ext uri="{FF2B5EF4-FFF2-40B4-BE49-F238E27FC236}">
                  <a16:creationId xmlns:a16="http://schemas.microsoft.com/office/drawing/2014/main" id="{30CE6E71-E0A9-47B0-A0A6-D224BE471128}"/>
                </a:ext>
              </a:extLst>
            </p:cNvPr>
            <p:cNvSpPr/>
            <p:nvPr/>
          </p:nvSpPr>
          <p:spPr>
            <a:xfrm>
              <a:off x="5901706" y="1627281"/>
              <a:ext cx="29274" cy="35462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srgbClr val="435D74"/>
                </a:solidFill>
                <a:latin typeface="Calibri" panose="020F0502020204030204"/>
              </a:endParaRPr>
            </a:p>
          </p:txBody>
        </p:sp>
        <p:sp>
          <p:nvSpPr>
            <p:cNvPr id="78" name="Google Shape;342;p19">
              <a:extLst>
                <a:ext uri="{FF2B5EF4-FFF2-40B4-BE49-F238E27FC236}">
                  <a16:creationId xmlns:a16="http://schemas.microsoft.com/office/drawing/2014/main" id="{24E72DB6-9CD9-4CFF-B41F-33DE93323DF3}"/>
                </a:ext>
              </a:extLst>
            </p:cNvPr>
            <p:cNvSpPr/>
            <p:nvPr/>
          </p:nvSpPr>
          <p:spPr>
            <a:xfrm>
              <a:off x="5929737" y="1680419"/>
              <a:ext cx="35581" cy="17723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srgbClr val="435D74"/>
                </a:solidFill>
                <a:latin typeface="Calibri" panose="020F0502020204030204"/>
              </a:endParaRPr>
            </a:p>
          </p:txBody>
        </p:sp>
        <p:sp>
          <p:nvSpPr>
            <p:cNvPr id="79" name="Google Shape;343;p19">
              <a:extLst>
                <a:ext uri="{FF2B5EF4-FFF2-40B4-BE49-F238E27FC236}">
                  <a16:creationId xmlns:a16="http://schemas.microsoft.com/office/drawing/2014/main" id="{6565DE7F-CD7E-4EF4-877F-2DCC53B6062E}"/>
                </a:ext>
              </a:extLst>
            </p:cNvPr>
            <p:cNvSpPr/>
            <p:nvPr/>
          </p:nvSpPr>
          <p:spPr>
            <a:xfrm>
              <a:off x="5805061" y="1680419"/>
              <a:ext cx="35581" cy="17723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761910">
                <a:defRPr/>
              </a:pPr>
              <a:endParaRPr sz="1500">
                <a:solidFill>
                  <a:srgbClr val="435D74"/>
                </a:solidFill>
                <a:latin typeface="Calibri" panose="020F0502020204030204"/>
              </a:endParaRPr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3F9848BB-B928-4AE9-A970-94DF7B547154}"/>
              </a:ext>
            </a:extLst>
          </p:cNvPr>
          <p:cNvSpPr txBox="1"/>
          <p:nvPr/>
        </p:nvSpPr>
        <p:spPr>
          <a:xfrm>
            <a:off x="1562749" y="896724"/>
            <a:ext cx="7500195" cy="1118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10"/>
            <a:r>
              <a:rPr lang="fr-BE" sz="1667" i="1" dirty="0">
                <a:solidFill>
                  <a:srgbClr val="002060"/>
                </a:solidFill>
                <a:latin typeface="Calibri" panose="020F0502020204030204"/>
              </a:rPr>
              <a:t>Un accompagnement complet</a:t>
            </a:r>
          </a:p>
          <a:p>
            <a:pPr defTabSz="761910"/>
            <a:r>
              <a:rPr lang="fr-BE" sz="1667" i="1" dirty="0">
                <a:solidFill>
                  <a:srgbClr val="002060"/>
                </a:solidFill>
                <a:latin typeface="Calibri" panose="020F0502020204030204"/>
              </a:rPr>
              <a:t>		pour vous simplifier la démarche</a:t>
            </a:r>
          </a:p>
          <a:p>
            <a:pPr defTabSz="761910"/>
            <a:r>
              <a:rPr lang="fr-BE" sz="1667" i="1" dirty="0">
                <a:solidFill>
                  <a:srgbClr val="002060"/>
                </a:solidFill>
                <a:latin typeface="Calibri" panose="020F0502020204030204"/>
              </a:rPr>
              <a:t>				concrétiser vos actions</a:t>
            </a:r>
          </a:p>
          <a:p>
            <a:pPr defTabSz="761910"/>
            <a:r>
              <a:rPr lang="fr-BE" sz="1667" i="1" dirty="0">
                <a:solidFill>
                  <a:srgbClr val="002060"/>
                </a:solidFill>
                <a:latin typeface="Calibri" panose="020F0502020204030204"/>
              </a:rPr>
              <a:t>					et diminuer l’empreinte de votre activité</a:t>
            </a:r>
          </a:p>
        </p:txBody>
      </p:sp>
    </p:spTree>
    <p:extLst>
      <p:ext uri="{BB962C8B-B14F-4D97-AF65-F5344CB8AC3E}">
        <p14:creationId xmlns:p14="http://schemas.microsoft.com/office/powerpoint/2010/main" val="36620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301933-2B68-4C11-AD54-8268D326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97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D913-6C0B-FE4C-97C0-1A4F6EA860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785" y="579773"/>
            <a:ext cx="8449482" cy="381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defTabSz="343955" hangingPunct="0">
              <a:lnSpc>
                <a:spcPct val="110000"/>
              </a:lnSpc>
              <a:buSzPct val="75000"/>
            </a:pPr>
            <a:r>
              <a:rPr lang="fr-FR" sz="2222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Ordre du jour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3527" y="2306052"/>
            <a:ext cx="381000" cy="381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85747" indent="-285747" defTabSz="343955" hangingPunct="0">
              <a:lnSpc>
                <a:spcPct val="110000"/>
              </a:lnSpc>
              <a:buSzPct val="75000"/>
              <a:buFont typeface="Arial"/>
              <a:buChar char="•"/>
            </a:pPr>
            <a:endParaRPr lang="en-US" sz="2167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31742" y="1388228"/>
            <a:ext cx="8896516" cy="3887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1778" dirty="0"/>
              <a:t>Introduction et présentation des résultats de l’Observatoire  « Les PME wallonnes face à la transition durable et aux crises successives »  par Olivier Morel, Directeur Général du Marché Entreprises chez CBC Banque &amp; Assurance</a:t>
            </a:r>
          </a:p>
          <a:p>
            <a:pPr>
              <a:lnSpc>
                <a:spcPct val="150000"/>
              </a:lnSpc>
            </a:pPr>
            <a:r>
              <a:rPr lang="fr-BE" sz="1778" dirty="0"/>
              <a:t>Commentaires par Amélie Matton, CEO d’</a:t>
            </a:r>
            <a:r>
              <a:rPr lang="fr-BE" sz="1778" dirty="0" err="1"/>
              <a:t>Ecosteryl</a:t>
            </a:r>
            <a:r>
              <a:rPr lang="fr-BE" sz="1778" dirty="0"/>
              <a:t>, une PME wallonne spécialisée dans l’élaboration d’équipements de pointe dans le domaine de l’environnement</a:t>
            </a:r>
          </a:p>
          <a:p>
            <a:pPr>
              <a:lnSpc>
                <a:spcPct val="150000"/>
              </a:lnSpc>
            </a:pPr>
            <a:r>
              <a:rPr lang="fr-BE" sz="1778" dirty="0"/>
              <a:t>Lunch et questions / réponses</a:t>
            </a:r>
          </a:p>
          <a:p>
            <a:pPr>
              <a:lnSpc>
                <a:spcPct val="150000"/>
              </a:lnSpc>
            </a:pPr>
            <a:endParaRPr lang="fr-BE" sz="1778" dirty="0"/>
          </a:p>
          <a:p>
            <a:pPr marL="0" indent="0">
              <a:lnSpc>
                <a:spcPct val="150000"/>
              </a:lnSpc>
              <a:buNone/>
            </a:pPr>
            <a:endParaRPr lang="fr-FR" sz="1500" dirty="0"/>
          </a:p>
          <a:p>
            <a:pPr marL="476245" indent="-476245">
              <a:buFont typeface="Wingdings" charset="2"/>
              <a:buChar char="§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3403996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3BDB769-3A5D-422C-9AF2-694A593A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210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2C28B6-887A-4D06-AD65-D6D735D3B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20" y="10"/>
            <a:ext cx="10159980" cy="5714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90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A0BE696-6A7F-4E49-99EE-A07949D6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543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D581AB-5B29-4BED-94C2-86C1A1CA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77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2A697-374E-43D2-A461-F3B127DF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37558-BB69-4DBB-BD1A-7A056458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E6532A-F18C-47A4-9E2B-B9D81154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" y="0"/>
            <a:ext cx="101379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83AD71-2771-4409-9F30-67BAC78E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304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0974F5D-279E-475D-9488-967D33843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4E9D91-CFC9-40AF-8E62-635EBC3E203C}"/>
              </a:ext>
            </a:extLst>
          </p:cNvPr>
          <p:cNvSpPr txBox="1"/>
          <p:nvPr/>
        </p:nvSpPr>
        <p:spPr>
          <a:xfrm>
            <a:off x="2578873" y="2626667"/>
            <a:ext cx="500225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BE" sz="2400" dirty="0">
                <a:solidFill>
                  <a:schemeClr val="bg1"/>
                </a:solidFill>
                <a:latin typeface="Gilroy ExtraBold" panose="00000900000000000000" pitchFamily="50" charset="0"/>
              </a:rPr>
              <a:t>MERCI POUR VOTRE ATTENTION ! </a:t>
            </a:r>
            <a:endParaRPr lang="nl-BE" sz="2400" dirty="0">
              <a:solidFill>
                <a:schemeClr val="bg1"/>
              </a:solidFill>
              <a:latin typeface="Gilroy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0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21ACD9-346B-6102-60DC-2815F6157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7BFF24-2C35-3444-B615-6A3C0CF587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656C239F-9A6D-42C1-A5A6-387A3C4E9872}"/>
              </a:ext>
            </a:extLst>
          </p:cNvPr>
          <p:cNvSpPr txBox="1">
            <a:spLocks/>
          </p:cNvSpPr>
          <p:nvPr/>
        </p:nvSpPr>
        <p:spPr>
          <a:xfrm>
            <a:off x="576515" y="450252"/>
            <a:ext cx="8608247" cy="600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9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97DB"/>
                </a:solidFill>
                <a:latin typeface="Gilroy Bold" pitchFamily="2" charset="77"/>
                <a:ea typeface="+mj-ea"/>
                <a:cs typeface="Verdana"/>
              </a:defRPr>
            </a:lvl1pPr>
          </a:lstStyle>
          <a:p>
            <a:r>
              <a:rPr lang="fr-BE">
                <a:solidFill>
                  <a:srgbClr val="00AEEF"/>
                </a:solidFill>
                <a:latin typeface="+mj-lt"/>
              </a:rPr>
              <a:t>Enquête réalisée par le bureau </a:t>
            </a:r>
            <a:endParaRPr lang="fr-BE" dirty="0">
              <a:solidFill>
                <a:srgbClr val="00AEEF"/>
              </a:solidFill>
              <a:latin typeface="+mj-lt"/>
            </a:endParaRPr>
          </a:p>
        </p:txBody>
      </p:sp>
      <p:grpSp>
        <p:nvGrpSpPr>
          <p:cNvPr id="6" name="Group 40">
            <a:extLst>
              <a:ext uri="{FF2B5EF4-FFF2-40B4-BE49-F238E27FC236}">
                <a16:creationId xmlns:a16="http://schemas.microsoft.com/office/drawing/2014/main" id="{EFC740C3-1C28-4C6D-A3BB-AABDC28B28D3}"/>
              </a:ext>
            </a:extLst>
          </p:cNvPr>
          <p:cNvGrpSpPr/>
          <p:nvPr/>
        </p:nvGrpSpPr>
        <p:grpSpPr>
          <a:xfrm>
            <a:off x="1879645" y="1262699"/>
            <a:ext cx="6180510" cy="3562163"/>
            <a:chOff x="3014213" y="1723172"/>
            <a:chExt cx="5885875" cy="3392350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E938234-D4D7-45E8-8DC2-BBFBBAA65D1C}"/>
                </a:ext>
              </a:extLst>
            </p:cNvPr>
            <p:cNvGrpSpPr/>
            <p:nvPr/>
          </p:nvGrpSpPr>
          <p:grpSpPr>
            <a:xfrm>
              <a:off x="6017689" y="1723172"/>
              <a:ext cx="1347596" cy="3392350"/>
              <a:chOff x="6072898" y="922866"/>
              <a:chExt cx="1347596" cy="3392350"/>
            </a:xfrm>
          </p:grpSpPr>
          <p:sp>
            <p:nvSpPr>
              <p:cNvPr id="28" name="Text Placeholder 11">
                <a:extLst>
                  <a:ext uri="{FF2B5EF4-FFF2-40B4-BE49-F238E27FC236}">
                    <a16:creationId xmlns:a16="http://schemas.microsoft.com/office/drawing/2014/main" id="{484D59DF-B819-4039-B111-B9F3CE592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defTabSz="960212">
                  <a:defRPr/>
                </a:pPr>
                <a:endParaRPr lang="fr-BE" sz="1260" kern="0" dirty="0">
                  <a:latin typeface="Calibri" panose="020F0502020204030204"/>
                  <a:cs typeface="Arial" charset="0"/>
                </a:endParaRPr>
              </a:p>
            </p:txBody>
          </p:sp>
          <p:pic>
            <p:nvPicPr>
              <p:cNvPr id="29" name="Picture 6">
                <a:extLst>
                  <a:ext uri="{FF2B5EF4-FFF2-40B4-BE49-F238E27FC236}">
                    <a16:creationId xmlns:a16="http://schemas.microsoft.com/office/drawing/2014/main" id="{A9519400-50D2-4012-8698-098C320337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rgbClr val="4472C4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2" r="10922"/>
              <a:stretch/>
            </p:blipFill>
            <p:spPr bwMode="ltGray">
              <a:xfrm>
                <a:off x="6072898" y="1293543"/>
                <a:ext cx="1347596" cy="114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Placeholder 11">
                <a:extLst>
                  <a:ext uri="{FF2B5EF4-FFF2-40B4-BE49-F238E27FC236}">
                    <a16:creationId xmlns:a16="http://schemas.microsoft.com/office/drawing/2014/main" id="{85D8465D-28D4-4371-81FC-812B139659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defTabSz="1509863">
                  <a:defRPr/>
                </a:pPr>
                <a:r>
                  <a:rPr lang="fr-BE" sz="900" dirty="0"/>
                  <a:t>Méthode de collecte de données</a:t>
                </a:r>
              </a:p>
            </p:txBody>
          </p:sp>
          <p:sp>
            <p:nvSpPr>
              <p:cNvPr id="31" name="TextBox 13">
                <a:extLst>
                  <a:ext uri="{FF2B5EF4-FFF2-40B4-BE49-F238E27FC236}">
                    <a16:creationId xmlns:a16="http://schemas.microsoft.com/office/drawing/2014/main" id="{17BCD351-055F-441C-B8DA-80AE869C3CBC}"/>
                  </a:ext>
                </a:extLst>
              </p:cNvPr>
              <p:cNvSpPr txBox="1"/>
              <p:nvPr/>
            </p:nvSpPr>
            <p:spPr>
              <a:xfrm>
                <a:off x="6072898" y="3034779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5002" algn="ctr" defTabSz="960212">
                  <a:spcBef>
                    <a:spcPts val="1260"/>
                  </a:spcBef>
                  <a:defRPr/>
                </a:pPr>
                <a:r>
                  <a:rPr lang="fr-BE" sz="3360" b="1" kern="0" dirty="0">
                    <a:solidFill>
                      <a:srgbClr val="4472C4">
                        <a:lumMod val="50000"/>
                      </a:srgbClr>
                    </a:solidFill>
                    <a:latin typeface="+mj-lt"/>
                    <a:cs typeface="Arial" panose="020B0604020202020204" pitchFamily="34" charset="0"/>
                  </a:rPr>
                  <a:t>online</a:t>
                </a:r>
              </a:p>
            </p:txBody>
          </p:sp>
        </p:grp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22D3FD18-5A0D-408B-BC21-25810AFB24D7}"/>
                </a:ext>
              </a:extLst>
            </p:cNvPr>
            <p:cNvGrpSpPr/>
            <p:nvPr/>
          </p:nvGrpSpPr>
          <p:grpSpPr>
            <a:xfrm>
              <a:off x="7526573" y="1723172"/>
              <a:ext cx="1373515" cy="3392350"/>
              <a:chOff x="7548942" y="922866"/>
              <a:chExt cx="1373515" cy="3392350"/>
            </a:xfrm>
          </p:grpSpPr>
          <p:pic>
            <p:nvPicPr>
              <p:cNvPr id="24" name="Picture 11" descr="http://www.aiche.org/sites/default/files/styles/aiche_content/public/images/page/lead/edit_calendar_ssk_47433454.jpg?itok=GOEK7rfr">
                <a:extLst>
                  <a:ext uri="{FF2B5EF4-FFF2-40B4-BE49-F238E27FC236}">
                    <a16:creationId xmlns:a16="http://schemas.microsoft.com/office/drawing/2014/main" id="{6A467CC6-5A37-464C-9D36-9738CE35BD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rgbClr val="A5A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85" r="5385"/>
              <a:stretch/>
            </p:blipFill>
            <p:spPr bwMode="auto">
              <a:xfrm>
                <a:off x="7548942" y="1293544"/>
                <a:ext cx="1347596" cy="1149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 Placeholder 11">
                <a:extLst>
                  <a:ext uri="{FF2B5EF4-FFF2-40B4-BE49-F238E27FC236}">
                    <a16:creationId xmlns:a16="http://schemas.microsoft.com/office/drawing/2014/main" id="{B2E9ABFA-175B-4374-9930-2A852FF5F8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4861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A5A5A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defTabSz="960212">
                  <a:defRPr/>
                </a:pPr>
                <a:endParaRPr lang="fr-BE" sz="1260" kern="0" dirty="0">
                  <a:latin typeface="Calibri" panose="020F0502020204030204"/>
                  <a:cs typeface="Arial" charset="0"/>
                </a:endParaRPr>
              </a:p>
            </p:txBody>
          </p:sp>
          <p:sp>
            <p:nvSpPr>
              <p:cNvPr id="26" name="Text Placeholder 11">
                <a:extLst>
                  <a:ext uri="{FF2B5EF4-FFF2-40B4-BE49-F238E27FC236}">
                    <a16:creationId xmlns:a16="http://schemas.microsoft.com/office/drawing/2014/main" id="{0F838B81-9038-4A8D-B3DD-DE1A62E66A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942" y="922866"/>
                <a:ext cx="1347596" cy="383539"/>
              </a:xfrm>
              <a:prstGeom prst="rect">
                <a:avLst/>
              </a:prstGeom>
              <a:solidFill>
                <a:srgbClr val="14B2EC"/>
              </a:solidFill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defTabSz="960212">
                  <a:defRPr/>
                </a:pPr>
                <a:r>
                  <a:rPr lang="fr-BE" sz="1200" dirty="0"/>
                  <a:t>Période du terrain</a:t>
                </a:r>
              </a:p>
            </p:txBody>
          </p:sp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1FE2B760-FDBC-4DE9-8EA5-9A1E65C87336}"/>
                  </a:ext>
                </a:extLst>
              </p:cNvPr>
              <p:cNvSpPr txBox="1"/>
              <p:nvPr/>
            </p:nvSpPr>
            <p:spPr>
              <a:xfrm>
                <a:off x="7548942" y="2972563"/>
                <a:ext cx="1347596" cy="112166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 defTabSz="960212">
                  <a:defRPr/>
                </a:pPr>
                <a:r>
                  <a:rPr lang="fr-BE" sz="1470" kern="0" dirty="0">
                    <a:solidFill>
                      <a:srgbClr val="14B2EC"/>
                    </a:solidFill>
                    <a:cs typeface="Arial" panose="020B0604020202020204" pitchFamily="34" charset="0"/>
                  </a:rPr>
                  <a:t>DU:  </a:t>
                </a:r>
              </a:p>
              <a:p>
                <a:pPr algn="ctr" defTabSz="960212">
                  <a:defRPr/>
                </a:pPr>
                <a:r>
                  <a:rPr lang="fr-BE" sz="1470" b="1" kern="0" dirty="0">
                    <a:solidFill>
                      <a:srgbClr val="14B2EC"/>
                    </a:solidFill>
                    <a:latin typeface="+mj-lt"/>
                    <a:cs typeface="Arial" panose="020B0604020202020204" pitchFamily="34" charset="0"/>
                  </a:rPr>
                  <a:t>24/01/2023 </a:t>
                </a:r>
              </a:p>
              <a:p>
                <a:pPr algn="ctr" defTabSz="960212">
                  <a:defRPr/>
                </a:pPr>
                <a:endParaRPr lang="fr-BE" sz="1156" b="1" kern="0" dirty="0">
                  <a:solidFill>
                    <a:srgbClr val="14B2EC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 defTabSz="960212">
                  <a:defRPr/>
                </a:pPr>
                <a:r>
                  <a:rPr lang="fr-BE" sz="1470" kern="0" dirty="0">
                    <a:solidFill>
                      <a:srgbClr val="14B2EC"/>
                    </a:solidFill>
                    <a:cs typeface="Arial" panose="020B0604020202020204" pitchFamily="34" charset="0"/>
                  </a:rPr>
                  <a:t>AU: </a:t>
                </a:r>
              </a:p>
              <a:p>
                <a:pPr algn="ctr" defTabSz="960212">
                  <a:defRPr/>
                </a:pPr>
                <a:r>
                  <a:rPr lang="fr-BE" sz="1470" b="1" kern="0" dirty="0">
                    <a:solidFill>
                      <a:srgbClr val="14B2EC"/>
                    </a:solidFill>
                    <a:latin typeface="+mj-lt"/>
                    <a:cs typeface="Arial" panose="020B0604020202020204" pitchFamily="34" charset="0"/>
                  </a:rPr>
                  <a:t>10/02/2023</a:t>
                </a:r>
              </a:p>
            </p:txBody>
          </p:sp>
        </p:grp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5AB7D0DF-7298-4326-B658-B74B0E60D130}"/>
                </a:ext>
              </a:extLst>
            </p:cNvPr>
            <p:cNvGrpSpPr/>
            <p:nvPr/>
          </p:nvGrpSpPr>
          <p:grpSpPr>
            <a:xfrm>
              <a:off x="3014213" y="1723172"/>
              <a:ext cx="1348413" cy="3392350"/>
              <a:chOff x="247463" y="922866"/>
              <a:chExt cx="1348413" cy="3392350"/>
            </a:xfrm>
          </p:grpSpPr>
          <p:pic>
            <p:nvPicPr>
              <p:cNvPr id="20" name="Picture 18">
                <a:extLst>
                  <a:ext uri="{FF2B5EF4-FFF2-40B4-BE49-F238E27FC236}">
                    <a16:creationId xmlns:a16="http://schemas.microsoft.com/office/drawing/2014/main" id="{7890366E-5AF5-4DDE-A261-52FD8C1D24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63" y="1226054"/>
                <a:ext cx="1348413" cy="1215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 Placeholder 11">
                <a:extLst>
                  <a:ext uri="{FF2B5EF4-FFF2-40B4-BE49-F238E27FC236}">
                    <a16:creationId xmlns:a16="http://schemas.microsoft.com/office/drawing/2014/main" id="{67862DD3-D7DE-41EE-B943-CB2FCAC50B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defTabSz="960212">
                  <a:defRPr/>
                </a:pPr>
                <a:endParaRPr lang="fr-BE" sz="1260" kern="0" dirty="0">
                  <a:latin typeface="Calibri" panose="020F0502020204030204"/>
                  <a:cs typeface="Arial" charset="0"/>
                </a:endParaRPr>
              </a:p>
            </p:txBody>
          </p:sp>
          <p:sp>
            <p:nvSpPr>
              <p:cNvPr id="22" name="Text Placeholder 11">
                <a:extLst>
                  <a:ext uri="{FF2B5EF4-FFF2-40B4-BE49-F238E27FC236}">
                    <a16:creationId xmlns:a16="http://schemas.microsoft.com/office/drawing/2014/main" id="{E5588188-A5B2-4660-8F41-85D73C38D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835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70AD47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09863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fr-BE" sz="1200" dirty="0">
                    <a:solidFill>
                      <a:srgbClr val="FFFFFF"/>
                    </a:solidFill>
                  </a:rPr>
                  <a:t>Description de l’ECHANTILLON</a:t>
                </a:r>
              </a:p>
            </p:txBody>
          </p:sp>
          <p:sp>
            <p:nvSpPr>
              <p:cNvPr id="23" name="TextBox 28">
                <a:extLst>
                  <a:ext uri="{FF2B5EF4-FFF2-40B4-BE49-F238E27FC236}">
                    <a16:creationId xmlns:a16="http://schemas.microsoft.com/office/drawing/2014/main" id="{9B9D809A-00F0-4452-9CFE-C70566369B68}"/>
                  </a:ext>
                </a:extLst>
              </p:cNvPr>
              <p:cNvSpPr txBox="1"/>
              <p:nvPr/>
            </p:nvSpPr>
            <p:spPr>
              <a:xfrm>
                <a:off x="248753" y="2902807"/>
                <a:ext cx="1332848" cy="91676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 defTabSz="960212">
                  <a:defRPr/>
                </a:pPr>
                <a:r>
                  <a:rPr lang="fr-BE" sz="1556" b="1" kern="0" dirty="0">
                    <a:solidFill>
                      <a:srgbClr val="4BACC6"/>
                    </a:solidFill>
                    <a:latin typeface="+mj-lt"/>
                    <a:cs typeface="Arial" panose="020B0604020202020204" pitchFamily="34" charset="0"/>
                  </a:rPr>
                  <a:t>PME wallonnes</a:t>
                </a:r>
              </a:p>
              <a:p>
                <a:pPr algn="ctr" defTabSz="960212">
                  <a:defRPr/>
                </a:pPr>
                <a:r>
                  <a:rPr lang="fr-BE" sz="1556" b="1" kern="0" dirty="0">
                    <a:solidFill>
                      <a:srgbClr val="4BACC6"/>
                    </a:solidFill>
                    <a:latin typeface="+mj-lt"/>
                    <a:cs typeface="Arial" panose="020B0604020202020204" pitchFamily="34" charset="0"/>
                  </a:rPr>
                  <a:t>de minimum 5 employés</a:t>
                </a:r>
              </a:p>
            </p:txBody>
          </p:sp>
        </p:grpSp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4A42F5C9-CED0-49F7-AE58-2BCE651A6334}"/>
                </a:ext>
              </a:extLst>
            </p:cNvPr>
            <p:cNvGrpSpPr/>
            <p:nvPr/>
          </p:nvGrpSpPr>
          <p:grpSpPr>
            <a:xfrm>
              <a:off x="4523914" y="1723172"/>
              <a:ext cx="1347596" cy="3392350"/>
              <a:chOff x="1683920" y="922866"/>
              <a:chExt cx="1347596" cy="3392350"/>
            </a:xfrm>
          </p:grpSpPr>
          <p:pic>
            <p:nvPicPr>
              <p:cNvPr id="15" name="Picture 17" descr="http://blog.outlawsalesgroup.com/wp-content/uploads/2013/03/friends.jpg">
                <a:extLst>
                  <a:ext uri="{FF2B5EF4-FFF2-40B4-BE49-F238E27FC236}">
                    <a16:creationId xmlns:a16="http://schemas.microsoft.com/office/drawing/2014/main" id="{117B11B8-85B7-47F9-AC46-46EBD717F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1" r="27388"/>
              <a:stretch/>
            </p:blipFill>
            <p:spPr bwMode="auto">
              <a:xfrm>
                <a:off x="1683920" y="1404889"/>
                <a:ext cx="1347596" cy="1034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Placeholder 11">
                <a:extLst>
                  <a:ext uri="{FF2B5EF4-FFF2-40B4-BE49-F238E27FC236}">
                    <a16:creationId xmlns:a16="http://schemas.microsoft.com/office/drawing/2014/main" id="{41D1987C-EF77-4A12-BAA9-B6D0BB3FDF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defTabSz="960212">
                  <a:defRPr/>
                </a:pPr>
                <a:endParaRPr lang="fr-BE" sz="1260" kern="0" dirty="0">
                  <a:latin typeface="Calibri" panose="020F0502020204030204"/>
                  <a:cs typeface="Arial" charset="0"/>
                </a:endParaRPr>
              </a:p>
            </p:txBody>
          </p:sp>
          <p:sp>
            <p:nvSpPr>
              <p:cNvPr id="17" name="Text Placeholder 11">
                <a:extLst>
                  <a:ext uri="{FF2B5EF4-FFF2-40B4-BE49-F238E27FC236}">
                    <a16:creationId xmlns:a16="http://schemas.microsoft.com/office/drawing/2014/main" id="{7684E453-B4DA-42D3-AFD8-43867EEBB4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509863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fr-BE" sz="1200" dirty="0">
                    <a:solidFill>
                      <a:srgbClr val="FFFFFF"/>
                    </a:solidFill>
                  </a:rPr>
                  <a:t>TAILLE DE L’ECHANTILLON</a:t>
                </a:r>
              </a:p>
            </p:txBody>
          </p:sp>
          <p:sp>
            <p:nvSpPr>
              <p:cNvPr id="18" name="TextBox 33">
                <a:extLst>
                  <a:ext uri="{FF2B5EF4-FFF2-40B4-BE49-F238E27FC236}">
                    <a16:creationId xmlns:a16="http://schemas.microsoft.com/office/drawing/2014/main" id="{2E26D2C8-8CF6-43C7-8FB9-778B3F570C55}"/>
                  </a:ext>
                </a:extLst>
              </p:cNvPr>
              <p:cNvSpPr txBox="1"/>
              <p:nvPr/>
            </p:nvSpPr>
            <p:spPr>
              <a:xfrm>
                <a:off x="1683920" y="3429328"/>
                <a:ext cx="1347596" cy="41248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5002" algn="ctr" defTabSz="960212">
                  <a:spcBef>
                    <a:spcPts val="1260"/>
                  </a:spcBef>
                  <a:defRPr/>
                </a:pPr>
                <a:r>
                  <a:rPr lang="fr-BE" sz="1890" kern="0" dirty="0">
                    <a:solidFill>
                      <a:srgbClr val="4F81BD">
                        <a:lumMod val="60000"/>
                        <a:lumOff val="40000"/>
                      </a:srgbClr>
                    </a:solidFill>
                    <a:cs typeface="Arial" panose="020B0604020202020204" pitchFamily="34" charset="0"/>
                  </a:rPr>
                  <a:t>répondants</a:t>
                </a:r>
              </a:p>
            </p:txBody>
          </p:sp>
          <p:sp>
            <p:nvSpPr>
              <p:cNvPr id="19" name="TextBox 34">
                <a:extLst>
                  <a:ext uri="{FF2B5EF4-FFF2-40B4-BE49-F238E27FC236}">
                    <a16:creationId xmlns:a16="http://schemas.microsoft.com/office/drawing/2014/main" id="{E4C5E7C4-1EFE-477D-BF84-F0AE7F4E80FE}"/>
                  </a:ext>
                </a:extLst>
              </p:cNvPr>
              <p:cNvSpPr txBox="1"/>
              <p:nvPr/>
            </p:nvSpPr>
            <p:spPr>
              <a:xfrm>
                <a:off x="1683920" y="3029991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5002" algn="ctr" defTabSz="960212">
                  <a:spcBef>
                    <a:spcPts val="1260"/>
                  </a:spcBef>
                  <a:defRPr/>
                </a:pPr>
                <a:r>
                  <a:rPr lang="fr-BE" sz="2940" b="1" kern="0" dirty="0">
                    <a:solidFill>
                      <a:srgbClr val="4F81BD">
                        <a:lumMod val="60000"/>
                        <a:lumOff val="40000"/>
                      </a:srgbClr>
                    </a:solidFill>
                    <a:latin typeface="+mj-lt"/>
                    <a:cs typeface="Arial" panose="020B0604020202020204" pitchFamily="34" charset="0"/>
                  </a:rPr>
                  <a:t>n=300</a:t>
                </a:r>
              </a:p>
              <a:p>
                <a:pPr marL="5002" algn="ctr" defTabSz="960212">
                  <a:spcBef>
                    <a:spcPts val="1260"/>
                  </a:spcBef>
                  <a:defRPr/>
                </a:pPr>
                <a:endParaRPr lang="fr-BE" sz="2940" b="1" kern="0" dirty="0">
                  <a:solidFill>
                    <a:srgbClr val="4F81BD">
                      <a:lumMod val="60000"/>
                      <a:lumOff val="40000"/>
                    </a:srgbClr>
                  </a:solidFill>
                  <a:highlight>
                    <a:srgbClr val="FF00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CEFC118-10F2-4738-8DD5-BAD120D2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8961" y="2104146"/>
              <a:ext cx="1332848" cy="1172139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E99DA5B1-45BD-421F-9E64-F8D0F6FF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322" y="2125395"/>
              <a:ext cx="1332848" cy="1192600"/>
            </a:xfrm>
            <a:prstGeom prst="rect">
              <a:avLst/>
            </a:prstGeom>
          </p:spPr>
        </p:pic>
        <p:pic>
          <p:nvPicPr>
            <p:cNvPr id="13" name="Picture 30" descr="Afficher les informations sur l'image">
              <a:extLst>
                <a:ext uri="{FF2B5EF4-FFF2-40B4-BE49-F238E27FC236}">
                  <a16:creationId xmlns:a16="http://schemas.microsoft.com/office/drawing/2014/main" id="{166E8600-EE49-49AA-ABA2-07BFE2B1E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545" y="2125394"/>
              <a:ext cx="1312863" cy="111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8">
              <a:extLst>
                <a:ext uri="{FF2B5EF4-FFF2-40B4-BE49-F238E27FC236}">
                  <a16:creationId xmlns:a16="http://schemas.microsoft.com/office/drawing/2014/main" id="{2E98490F-5764-475D-9709-520C4A8AB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2"/>
            <a:stretch/>
          </p:blipFill>
          <p:spPr>
            <a:xfrm>
              <a:off x="4557251" y="2125394"/>
              <a:ext cx="1314259" cy="1148356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F70AC08A-878F-4E75-826D-913AB7D9657E}"/>
              </a:ext>
            </a:extLst>
          </p:cNvPr>
          <p:cNvSpPr txBox="1"/>
          <p:nvPr/>
        </p:nvSpPr>
        <p:spPr>
          <a:xfrm>
            <a:off x="1855550" y="4947481"/>
            <a:ext cx="4109961" cy="28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22" dirty="0">
                <a:solidFill>
                  <a:srgbClr val="003665"/>
                </a:solidFill>
                <a:cs typeface="Arial" charset="0"/>
              </a:rPr>
              <a:t>Marge d’erreur maximale de 5,7%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15DB6874-B8D0-47DB-92EB-1F4CAB4DC7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" b="52844"/>
          <a:stretch/>
        </p:blipFill>
        <p:spPr>
          <a:xfrm>
            <a:off x="5803319" y="278536"/>
            <a:ext cx="782920" cy="6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C12AC21-55ED-4F0C-A497-D367CAC9E52B}"/>
              </a:ext>
            </a:extLst>
          </p:cNvPr>
          <p:cNvSpPr txBox="1">
            <a:spLocks/>
          </p:cNvSpPr>
          <p:nvPr/>
        </p:nvSpPr>
        <p:spPr>
          <a:xfrm>
            <a:off x="576515" y="297215"/>
            <a:ext cx="9420087" cy="600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507995">
              <a:defRPr/>
            </a:pPr>
            <a:r>
              <a:rPr lang="fr-BE" sz="2222" dirty="0">
                <a:latin typeface="+mj-lt"/>
              </a:rPr>
              <a:t>En tant que dirigeant d’entreprise, à quel degré êtes-vous préoccupé par le contexte actuel de crise (covid, ukrainienne, énergétique, …) et ses conséquences économiques et sociales sur votre entreprise?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CA82227-F56B-4D31-B75F-D63A101A46B4}"/>
              </a:ext>
            </a:extLst>
          </p:cNvPr>
          <p:cNvSpPr txBox="1"/>
          <p:nvPr/>
        </p:nvSpPr>
        <p:spPr>
          <a:xfrm>
            <a:off x="703891" y="1536755"/>
            <a:ext cx="9003824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600" dirty="0">
                <a:solidFill>
                  <a:srgbClr val="002060"/>
                </a:solidFill>
                <a:cs typeface="Arial" charset="0"/>
              </a:rPr>
              <a:t>8 PME wallonnes sur 10 se disent préoccupées par le contexte actuel de crise.</a:t>
            </a:r>
          </a:p>
        </p:txBody>
      </p:sp>
      <p:graphicFrame>
        <p:nvGraphicFramePr>
          <p:cNvPr id="6" name="Chart 12">
            <a:extLst>
              <a:ext uri="{FF2B5EF4-FFF2-40B4-BE49-F238E27FC236}">
                <a16:creationId xmlns:a16="http://schemas.microsoft.com/office/drawing/2014/main" id="{058879F1-0D7F-4A0E-9F91-2A95CB186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743359"/>
              </p:ext>
            </p:extLst>
          </p:nvPr>
        </p:nvGraphicFramePr>
        <p:xfrm>
          <a:off x="-3389" y="2065645"/>
          <a:ext cx="9711104" cy="316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14623C72-432A-411D-A82A-7B470DEE8FE1}"/>
              </a:ext>
            </a:extLst>
          </p:cNvPr>
          <p:cNvSpPr/>
          <p:nvPr/>
        </p:nvSpPr>
        <p:spPr>
          <a:xfrm>
            <a:off x="5848437" y="2450299"/>
            <a:ext cx="400044" cy="136000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C77EB3-4612-4341-B6B8-C3D0054249AF}"/>
              </a:ext>
            </a:extLst>
          </p:cNvPr>
          <p:cNvSpPr txBox="1"/>
          <p:nvPr/>
        </p:nvSpPr>
        <p:spPr>
          <a:xfrm>
            <a:off x="6215013" y="2976410"/>
            <a:ext cx="10252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333" dirty="0">
                <a:solidFill>
                  <a:srgbClr val="0A3365"/>
                </a:solidFill>
                <a:ea typeface="Verdana" panose="020B0604030504040204" pitchFamily="34" charset="0"/>
                <a:cs typeface="Arial" charset="0"/>
              </a:rPr>
              <a:t>80% </a:t>
            </a:r>
          </a:p>
        </p:txBody>
      </p:sp>
      <p:sp>
        <p:nvSpPr>
          <p:cNvPr id="9" name="Accolade fermante 1">
            <a:extLst>
              <a:ext uri="{FF2B5EF4-FFF2-40B4-BE49-F238E27FC236}">
                <a16:creationId xmlns:a16="http://schemas.microsoft.com/office/drawing/2014/main" id="{B5A435C3-3254-4047-A539-FBEEF9F57B41}"/>
              </a:ext>
            </a:extLst>
          </p:cNvPr>
          <p:cNvSpPr/>
          <p:nvPr/>
        </p:nvSpPr>
        <p:spPr>
          <a:xfrm>
            <a:off x="5848437" y="3874347"/>
            <a:ext cx="400044" cy="1360000"/>
          </a:xfrm>
          <a:prstGeom prst="rightBrace">
            <a:avLst/>
          </a:prstGeom>
          <a:ln>
            <a:solidFill>
              <a:srgbClr val="14B2E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977C29A8-9621-41E5-B5F2-7EE74B7DBF6F}"/>
              </a:ext>
            </a:extLst>
          </p:cNvPr>
          <p:cNvSpPr txBox="1"/>
          <p:nvPr/>
        </p:nvSpPr>
        <p:spPr>
          <a:xfrm>
            <a:off x="6248481" y="4405620"/>
            <a:ext cx="67033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333" dirty="0">
                <a:solidFill>
                  <a:srgbClr val="0A3365"/>
                </a:solidFill>
                <a:ea typeface="Verdana" panose="020B0604030504040204" pitchFamily="34" charset="0"/>
              </a:rPr>
              <a:t>20</a:t>
            </a:r>
            <a:r>
              <a:rPr lang="fr-BE" sz="1333" dirty="0">
                <a:solidFill>
                  <a:srgbClr val="0A3365"/>
                </a:solidFill>
                <a:ea typeface="Verdana" panose="020B0604030504040204" pitchFamily="34" charset="0"/>
                <a:cs typeface="Arial" charset="0"/>
              </a:rPr>
              <a:t>%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5EBDD68-2220-42E9-AB88-433FD624F1E3}"/>
              </a:ext>
            </a:extLst>
          </p:cNvPr>
          <p:cNvSpPr txBox="1">
            <a:spLocks/>
          </p:cNvSpPr>
          <p:nvPr/>
        </p:nvSpPr>
        <p:spPr>
          <a:xfrm>
            <a:off x="685454" y="5417785"/>
            <a:ext cx="7843950" cy="19234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26970" fontAlgn="base">
              <a:lnSpc>
                <a:spcPts val="889"/>
              </a:lnSpc>
              <a:defRPr/>
            </a:pPr>
            <a:r>
              <a:rPr lang="fr-BE" sz="1000" dirty="0">
                <a:solidFill>
                  <a:srgbClr val="0A3365"/>
                </a:solidFill>
                <a:cs typeface="Arial" panose="020B0604020202020204" pitchFamily="34" charset="0"/>
              </a:rPr>
              <a:t>Base:	Total (n=300)</a:t>
            </a:r>
          </a:p>
        </p:txBody>
      </p:sp>
    </p:spTree>
    <p:extLst>
      <p:ext uri="{BB962C8B-B14F-4D97-AF65-F5344CB8AC3E}">
        <p14:creationId xmlns:p14="http://schemas.microsoft.com/office/powerpoint/2010/main" val="27736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A022B-4B4D-7743-9DDF-0A66D8C0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25240"/>
            <a:ext cx="704994" cy="303212"/>
          </a:xfrm>
        </p:spPr>
        <p:txBody>
          <a:bodyPr/>
          <a:lstStyle/>
          <a:p>
            <a:fld id="{BE7BFF24-2C35-3444-B615-6A3C0CF587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0EE4013B-4368-4A05-96CA-CE2E0F99A16B}"/>
              </a:ext>
            </a:extLst>
          </p:cNvPr>
          <p:cNvSpPr txBox="1">
            <a:spLocks/>
          </p:cNvSpPr>
          <p:nvPr/>
        </p:nvSpPr>
        <p:spPr>
          <a:xfrm>
            <a:off x="576516" y="297215"/>
            <a:ext cx="9003824" cy="60006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19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97DB"/>
                </a:solidFill>
                <a:latin typeface="Gilroy Bold" pitchFamily="2" charset="77"/>
                <a:ea typeface="+mj-ea"/>
                <a:cs typeface="Verdana"/>
              </a:defRPr>
            </a:lvl1pPr>
          </a:lstStyle>
          <a:p>
            <a:pPr defTabSz="507995">
              <a:lnSpc>
                <a:spcPct val="100000"/>
              </a:lnSpc>
              <a:defRPr/>
            </a:pPr>
            <a:r>
              <a:rPr lang="fr-BE">
                <a:latin typeface="+mj-lt"/>
              </a:rPr>
              <a:t>Pour quelles raisons n’êtes-vous pas préoccupé par le contexte actuel de crise?</a:t>
            </a:r>
            <a:br>
              <a:rPr lang="fr-BE">
                <a:latin typeface="+mj-lt"/>
              </a:rPr>
            </a:br>
            <a:endParaRPr lang="fr-BE" dirty="0">
              <a:latin typeface="+mj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A5E874-A618-46E8-9E69-80B697F4EFAB}"/>
              </a:ext>
            </a:extLst>
          </p:cNvPr>
          <p:cNvSpPr txBox="1"/>
          <p:nvPr/>
        </p:nvSpPr>
        <p:spPr>
          <a:xfrm>
            <a:off x="576516" y="1274737"/>
            <a:ext cx="9040000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600" dirty="0">
                <a:solidFill>
                  <a:srgbClr val="002060"/>
                </a:solidFill>
                <a:cs typeface="Arial" charset="0"/>
              </a:rPr>
              <a:t>Les PME wallonnes qui ne sont pas préoccupées par la crise sont principalement celles dont l’activité ou l’acquisition clients se portent bien. </a:t>
            </a:r>
          </a:p>
        </p:txBody>
      </p:sp>
      <p:graphicFrame>
        <p:nvGraphicFramePr>
          <p:cNvPr id="8" name="Chart 12">
            <a:extLst>
              <a:ext uri="{FF2B5EF4-FFF2-40B4-BE49-F238E27FC236}">
                <a16:creationId xmlns:a16="http://schemas.microsoft.com/office/drawing/2014/main" id="{0AC14575-A9AF-4ADA-8CF7-559F80769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312491"/>
              </p:ext>
            </p:extLst>
          </p:nvPr>
        </p:nvGraphicFramePr>
        <p:xfrm>
          <a:off x="352498" y="1707343"/>
          <a:ext cx="9444478" cy="367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FD95397-F8A7-43A5-A6A5-28D36EA8F502}"/>
              </a:ext>
            </a:extLst>
          </p:cNvPr>
          <p:cNvSpPr txBox="1">
            <a:spLocks/>
          </p:cNvSpPr>
          <p:nvPr/>
        </p:nvSpPr>
        <p:spPr>
          <a:xfrm>
            <a:off x="778390" y="5418805"/>
            <a:ext cx="9202209" cy="16781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26970" fontAlgn="base">
              <a:lnSpc>
                <a:spcPts val="889"/>
              </a:lnSpc>
              <a:defRPr/>
            </a:pPr>
            <a:r>
              <a:rPr lang="fr-BE" sz="1000" dirty="0">
                <a:solidFill>
                  <a:srgbClr val="0A3365"/>
                </a:solidFill>
                <a:cs typeface="Arial" panose="020B0604020202020204" pitchFamily="34" charset="0"/>
              </a:rPr>
              <a:t>Base:	Les PME qui ne sont pas préoccupées par la crise (n=61)</a:t>
            </a:r>
          </a:p>
        </p:txBody>
      </p:sp>
    </p:spTree>
    <p:extLst>
      <p:ext uri="{BB962C8B-B14F-4D97-AF65-F5344CB8AC3E}">
        <p14:creationId xmlns:p14="http://schemas.microsoft.com/office/powerpoint/2010/main" val="803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A022B-4B4D-7743-9DDF-0A66D8C0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25240"/>
            <a:ext cx="704994" cy="303212"/>
          </a:xfrm>
        </p:spPr>
        <p:txBody>
          <a:bodyPr/>
          <a:lstStyle/>
          <a:p>
            <a:fld id="{BE7BFF24-2C35-3444-B615-6A3C0CF587B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18">
            <a:extLst>
              <a:ext uri="{FF2B5EF4-FFF2-40B4-BE49-F238E27FC236}">
                <a16:creationId xmlns:a16="http://schemas.microsoft.com/office/drawing/2014/main" id="{2C044090-62B0-4096-ADA1-732CE1771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93274"/>
              </p:ext>
            </p:extLst>
          </p:nvPr>
        </p:nvGraphicFramePr>
        <p:xfrm>
          <a:off x="477628" y="1935646"/>
          <a:ext cx="4667157" cy="315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CD15CDBE-169B-4675-B1FC-0A2475BBBFAA}"/>
              </a:ext>
            </a:extLst>
          </p:cNvPr>
          <p:cNvSpPr txBox="1"/>
          <p:nvPr/>
        </p:nvSpPr>
        <p:spPr>
          <a:xfrm>
            <a:off x="2643515" y="4119884"/>
            <a:ext cx="1760196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556" b="1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charset="0"/>
              </a:rPr>
              <a:t>Non-financier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968648-0A9A-4BC7-85B6-D352EB97B593}"/>
              </a:ext>
            </a:extLst>
          </p:cNvPr>
          <p:cNvSpPr txBox="1"/>
          <p:nvPr/>
        </p:nvSpPr>
        <p:spPr>
          <a:xfrm>
            <a:off x="3725608" y="2987624"/>
            <a:ext cx="1280142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556" b="1" dirty="0">
                <a:solidFill>
                  <a:srgbClr val="00AEEF"/>
                </a:solidFill>
                <a:latin typeface="+mj-lt"/>
                <a:ea typeface="Verdana" panose="020B0604030504040204" pitchFamily="34" charset="0"/>
                <a:cs typeface="Arial" charset="0"/>
              </a:rPr>
              <a:t>Financier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04372B-5EEE-482A-9955-A902E9E8B029}"/>
              </a:ext>
            </a:extLst>
          </p:cNvPr>
          <p:cNvSpPr txBox="1">
            <a:spLocks/>
          </p:cNvSpPr>
          <p:nvPr/>
        </p:nvSpPr>
        <p:spPr>
          <a:xfrm>
            <a:off x="778390" y="5418805"/>
            <a:ext cx="9202209" cy="16781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26970" fontAlgn="base">
              <a:lnSpc>
                <a:spcPts val="889"/>
              </a:lnSpc>
              <a:defRPr/>
            </a:pPr>
            <a:r>
              <a:rPr lang="fr-BE" sz="1000" dirty="0">
                <a:solidFill>
                  <a:srgbClr val="0A3365"/>
                </a:solidFill>
                <a:cs typeface="Arial" panose="020B0604020202020204" pitchFamily="34" charset="0"/>
              </a:rPr>
              <a:t>Base:	Les PME qui sont préoccupées par la crise (n=239)</a:t>
            </a:r>
          </a:p>
        </p:txBody>
      </p:sp>
      <p:sp>
        <p:nvSpPr>
          <p:cNvPr id="13" name="ZoneTexte 29">
            <a:extLst>
              <a:ext uri="{FF2B5EF4-FFF2-40B4-BE49-F238E27FC236}">
                <a16:creationId xmlns:a16="http://schemas.microsoft.com/office/drawing/2014/main" id="{9DC504BD-E1E5-4C91-A9AF-47AC97D2CAB2}"/>
              </a:ext>
            </a:extLst>
          </p:cNvPr>
          <p:cNvSpPr txBox="1"/>
          <p:nvPr/>
        </p:nvSpPr>
        <p:spPr>
          <a:xfrm>
            <a:off x="1114632" y="3107407"/>
            <a:ext cx="765591" cy="33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556" b="1" dirty="0">
                <a:solidFill>
                  <a:srgbClr val="BFBFBF"/>
                </a:solidFill>
                <a:latin typeface="+mj-lt"/>
                <a:ea typeface="Verdana" panose="020B0604030504040204" pitchFamily="34" charset="0"/>
              </a:rPr>
              <a:t>Les 2</a:t>
            </a:r>
            <a:endParaRPr lang="fr-BE" sz="1556" b="1" dirty="0">
              <a:solidFill>
                <a:srgbClr val="BFBFBF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BD77DAD-E4EE-4CAB-817E-16164F8EC80A}"/>
              </a:ext>
            </a:extLst>
          </p:cNvPr>
          <p:cNvSpPr txBox="1"/>
          <p:nvPr/>
        </p:nvSpPr>
        <p:spPr>
          <a:xfrm>
            <a:off x="562422" y="1120970"/>
            <a:ext cx="9440000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600" dirty="0">
                <a:cs typeface="Arial" charset="0"/>
              </a:rPr>
              <a:t>Pour plus d’1 PME sur 2, leurs préoccupations sont tant financières que non-financières. </a:t>
            </a:r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739E7B21-0593-4C21-B692-35A90317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9" y="297215"/>
            <a:ext cx="9678051" cy="600067"/>
          </a:xfrm>
        </p:spPr>
        <p:txBody>
          <a:bodyPr/>
          <a:lstStyle/>
          <a:p>
            <a:r>
              <a:rPr lang="fr-BE" dirty="0">
                <a:latin typeface="+mj-lt"/>
              </a:rPr>
              <a:t>Vos préoccupations dans ce contexte actuel de crise sont-elles d’ordre financier ou non-financier ou les 2?</a:t>
            </a:r>
          </a:p>
        </p:txBody>
      </p:sp>
    </p:spTree>
    <p:extLst>
      <p:ext uri="{BB962C8B-B14F-4D97-AF65-F5344CB8AC3E}">
        <p14:creationId xmlns:p14="http://schemas.microsoft.com/office/powerpoint/2010/main" val="42665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A022B-4B4D-7743-9DDF-0A66D8C0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25240"/>
            <a:ext cx="704994" cy="303212"/>
          </a:xfrm>
        </p:spPr>
        <p:txBody>
          <a:bodyPr/>
          <a:lstStyle/>
          <a:p>
            <a:fld id="{BE7BFF24-2C35-3444-B615-6A3C0CF587B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9" name="Chart 10">
            <a:extLst>
              <a:ext uri="{FF2B5EF4-FFF2-40B4-BE49-F238E27FC236}">
                <a16:creationId xmlns:a16="http://schemas.microsoft.com/office/drawing/2014/main" id="{B597C55C-82E2-4D15-B455-75CC9BF2F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974522"/>
              </p:ext>
            </p:extLst>
          </p:nvPr>
        </p:nvGraphicFramePr>
        <p:xfrm>
          <a:off x="-40568" y="1897393"/>
          <a:ext cx="6765294" cy="339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itre 3">
            <a:extLst>
              <a:ext uri="{FF2B5EF4-FFF2-40B4-BE49-F238E27FC236}">
                <a16:creationId xmlns:a16="http://schemas.microsoft.com/office/drawing/2014/main" id="{91A2ADFF-0AF1-4E8C-905B-E8943EC2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9" y="297215"/>
            <a:ext cx="9678051" cy="600067"/>
          </a:xfrm>
        </p:spPr>
        <p:txBody>
          <a:bodyPr/>
          <a:lstStyle/>
          <a:p>
            <a:r>
              <a:rPr lang="fr-BE" dirty="0">
                <a:latin typeface="+mj-lt"/>
              </a:rPr>
              <a:t>Parmi les sujets financiers suivants, quels sont-ceux qui vous préoccupent le plus?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7069F30-8A93-4F9C-8CC9-EAF9CB729C67}"/>
              </a:ext>
            </a:extLst>
          </p:cNvPr>
          <p:cNvSpPr txBox="1">
            <a:spLocks/>
          </p:cNvSpPr>
          <p:nvPr/>
        </p:nvSpPr>
        <p:spPr>
          <a:xfrm>
            <a:off x="778390" y="5418805"/>
            <a:ext cx="9202209" cy="16781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26970" fontAlgn="base">
              <a:lnSpc>
                <a:spcPts val="889"/>
              </a:lnSpc>
              <a:defRPr/>
            </a:pPr>
            <a:r>
              <a:rPr lang="fr-BE" sz="1000" dirty="0">
                <a:solidFill>
                  <a:srgbClr val="0A3365"/>
                </a:solidFill>
                <a:cs typeface="Arial" panose="020B0604020202020204" pitchFamily="34" charset="0"/>
              </a:rPr>
              <a:t>Base:	Les PME qui ont des préoccupations financières (n=223)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237B09F4-C5BC-4E02-874C-A3EB3A036352}"/>
              </a:ext>
            </a:extLst>
          </p:cNvPr>
          <p:cNvSpPr txBox="1"/>
          <p:nvPr/>
        </p:nvSpPr>
        <p:spPr>
          <a:xfrm>
            <a:off x="360000" y="1096849"/>
            <a:ext cx="9440000" cy="830997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La hausse des coûts de l’énergie, l’indexation des salaires, la hausse des coûts des matières premières et la volatilité économique sont les principales préoccupations financières des PME wallonnes.</a:t>
            </a:r>
          </a:p>
        </p:txBody>
      </p:sp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C353A880-6A1F-4F52-A476-17BF25274D06}"/>
              </a:ext>
            </a:extLst>
          </p:cNvPr>
          <p:cNvSpPr/>
          <p:nvPr/>
        </p:nvSpPr>
        <p:spPr>
          <a:xfrm>
            <a:off x="6724726" y="2420847"/>
            <a:ext cx="3126193" cy="32003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111" dirty="0">
                <a:solidFill>
                  <a:srgbClr val="00AEEF"/>
                </a:solidFill>
                <a:ea typeface="Verdana" panose="020B0604030504040204" pitchFamily="34" charset="0"/>
              </a:rPr>
              <a:t>91% dans le secteur du commerce; 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111" dirty="0">
                <a:solidFill>
                  <a:srgbClr val="00AEEF"/>
                </a:solidFill>
                <a:ea typeface="Verdana" panose="020B0604030504040204" pitchFamily="34" charset="0"/>
              </a:rPr>
              <a:t>97% parmi les activités de construction </a:t>
            </a: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24" name="Rectangle à coins arrondis 8">
            <a:extLst>
              <a:ext uri="{FF2B5EF4-FFF2-40B4-BE49-F238E27FC236}">
                <a16:creationId xmlns:a16="http://schemas.microsoft.com/office/drawing/2014/main" id="{F1A14653-174B-4B85-A3D9-FCC3FC7C56AB}"/>
              </a:ext>
            </a:extLst>
          </p:cNvPr>
          <p:cNvSpPr/>
          <p:nvPr/>
        </p:nvSpPr>
        <p:spPr>
          <a:xfrm>
            <a:off x="6724726" y="3032375"/>
            <a:ext cx="2760000" cy="16009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111" dirty="0">
                <a:solidFill>
                  <a:srgbClr val="00AEEF"/>
                </a:solidFill>
                <a:ea typeface="Verdana" panose="020B0604030504040204" pitchFamily="34" charset="0"/>
              </a:rPr>
              <a:t>81% dans le secteur du commerce</a:t>
            </a:r>
          </a:p>
        </p:txBody>
      </p:sp>
      <p:sp>
        <p:nvSpPr>
          <p:cNvPr id="25" name="Rectangle à coins arrondis 8">
            <a:extLst>
              <a:ext uri="{FF2B5EF4-FFF2-40B4-BE49-F238E27FC236}">
                <a16:creationId xmlns:a16="http://schemas.microsoft.com/office/drawing/2014/main" id="{9F6A8077-6485-4C1A-84B9-F7ECA1A41FC2}"/>
              </a:ext>
            </a:extLst>
          </p:cNvPr>
          <p:cNvSpPr/>
          <p:nvPr/>
        </p:nvSpPr>
        <p:spPr>
          <a:xfrm>
            <a:off x="5480418" y="3514540"/>
            <a:ext cx="3360000" cy="17114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111" dirty="0">
                <a:solidFill>
                  <a:srgbClr val="00AEEF"/>
                </a:solidFill>
                <a:ea typeface="Verdana" panose="020B0604030504040204" pitchFamily="34" charset="0"/>
              </a:rPr>
              <a:t>80% parmi les activités de construction </a:t>
            </a: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65C1F8D2-129F-4DCD-A8EB-DA7D543613EC}"/>
              </a:ext>
            </a:extLst>
          </p:cNvPr>
          <p:cNvSpPr/>
          <p:nvPr/>
        </p:nvSpPr>
        <p:spPr>
          <a:xfrm>
            <a:off x="5239127" y="4043520"/>
            <a:ext cx="2760000" cy="19997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111" dirty="0">
                <a:solidFill>
                  <a:srgbClr val="00AEEF"/>
                </a:solidFill>
                <a:ea typeface="Verdana" panose="020B0604030504040204" pitchFamily="34" charset="0"/>
              </a:rPr>
              <a:t>51% dans le secteur du commerce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11381195-994E-40F3-A79C-736CD2E5AD8E}"/>
              </a:ext>
            </a:extLst>
          </p:cNvPr>
          <p:cNvSpPr/>
          <p:nvPr/>
        </p:nvSpPr>
        <p:spPr>
          <a:xfrm>
            <a:off x="4599947" y="4531429"/>
            <a:ext cx="2880000" cy="2000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111" dirty="0">
                <a:solidFill>
                  <a:srgbClr val="00AEEF"/>
                </a:solidFill>
                <a:ea typeface="Verdana" panose="020B0604030504040204" pitchFamily="34" charset="0"/>
              </a:rPr>
              <a:t>45% dans le secteur du commerce</a:t>
            </a:r>
          </a:p>
        </p:txBody>
      </p:sp>
      <p:sp>
        <p:nvSpPr>
          <p:cNvPr id="28" name="Rectangle à coins arrondis 8">
            <a:extLst>
              <a:ext uri="{FF2B5EF4-FFF2-40B4-BE49-F238E27FC236}">
                <a16:creationId xmlns:a16="http://schemas.microsoft.com/office/drawing/2014/main" id="{F81B8526-636C-436E-8015-94BB849F1788}"/>
              </a:ext>
            </a:extLst>
          </p:cNvPr>
          <p:cNvSpPr/>
          <p:nvPr/>
        </p:nvSpPr>
        <p:spPr>
          <a:xfrm>
            <a:off x="4459947" y="4781170"/>
            <a:ext cx="3160000" cy="3200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111" dirty="0">
                <a:solidFill>
                  <a:srgbClr val="00AEEF"/>
                </a:solidFill>
                <a:ea typeface="Verdana" panose="020B0604030504040204" pitchFamily="34" charset="0"/>
              </a:rPr>
              <a:t>31% dans le secteur du commerce</a:t>
            </a:r>
          </a:p>
        </p:txBody>
      </p:sp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id="{98D304B8-949F-482D-BE7A-E4CA3B5C2398}"/>
              </a:ext>
            </a:extLst>
          </p:cNvPr>
          <p:cNvSpPr/>
          <p:nvPr/>
        </p:nvSpPr>
        <p:spPr>
          <a:xfrm>
            <a:off x="360000" y="1967395"/>
            <a:ext cx="6221775" cy="125921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CD7F0-121C-0740-0D27-F98BC8349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25240"/>
            <a:ext cx="704994" cy="303212"/>
          </a:xfrm>
        </p:spPr>
        <p:txBody>
          <a:bodyPr/>
          <a:lstStyle/>
          <a:p>
            <a:fld id="{BE7BFF24-2C35-3444-B615-6A3C0CF587B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403A5831-B8AE-4457-8DEB-2FCF5ACF8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146918"/>
              </p:ext>
            </p:extLst>
          </p:nvPr>
        </p:nvGraphicFramePr>
        <p:xfrm>
          <a:off x="792765" y="2245678"/>
          <a:ext cx="5728725" cy="295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3">
            <a:extLst>
              <a:ext uri="{FF2B5EF4-FFF2-40B4-BE49-F238E27FC236}">
                <a16:creationId xmlns:a16="http://schemas.microsoft.com/office/drawing/2014/main" id="{793191A3-CB12-4FAD-AFB8-983F44BE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1098762"/>
          </a:xfrm>
        </p:spPr>
        <p:txBody>
          <a:bodyPr/>
          <a:lstStyle/>
          <a:p>
            <a:r>
              <a:rPr lang="fr-BE" dirty="0">
                <a:latin typeface="+mj-lt"/>
              </a:rPr>
              <a:t>Quelles solutions financières envisagez-vous de mettre en place pour diminuer votre niveau de préoccupation financière?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E3C11B-8580-4FBB-8DF2-5AF6AFFD5F65}"/>
              </a:ext>
            </a:extLst>
          </p:cNvPr>
          <p:cNvSpPr txBox="1">
            <a:spLocks/>
          </p:cNvSpPr>
          <p:nvPr/>
        </p:nvSpPr>
        <p:spPr>
          <a:xfrm>
            <a:off x="641151" y="5375962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Les PME qui ont des préoccupations financières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(n=223)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2245A8F-9207-40C2-A9AC-69AA0056D39A}"/>
              </a:ext>
            </a:extLst>
          </p:cNvPr>
          <p:cNvSpPr txBox="1"/>
          <p:nvPr/>
        </p:nvSpPr>
        <p:spPr>
          <a:xfrm>
            <a:off x="466601" y="1494943"/>
            <a:ext cx="8631088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Les solutions financières des PME wallonnes sont principalement de diminuer les factures énergétiques, de soutenir la trésorerie et de renégocier les prix des achats.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18311A0F-E6C6-4997-96AA-429FDA0AC663}"/>
              </a:ext>
            </a:extLst>
          </p:cNvPr>
          <p:cNvSpPr/>
          <p:nvPr/>
        </p:nvSpPr>
        <p:spPr>
          <a:xfrm>
            <a:off x="7061551" y="2307399"/>
            <a:ext cx="2615085" cy="33272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</a:rPr>
              <a:t>91% dans le secteur du commerce; </a:t>
            </a:r>
          </a:p>
          <a:p>
            <a:pPr algn="ctr"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</a:rPr>
              <a:t>97% parmi 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</a:rPr>
              <a:t>les 10 - 49 employés</a:t>
            </a:r>
            <a:endParaRPr lang="fr-BE" sz="1000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8F5E0185-2011-4457-944D-7809C6FB6AA2}"/>
              </a:ext>
            </a:extLst>
          </p:cNvPr>
          <p:cNvSpPr/>
          <p:nvPr/>
        </p:nvSpPr>
        <p:spPr>
          <a:xfrm>
            <a:off x="6730067" y="2816703"/>
            <a:ext cx="2946569" cy="16227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86% parmi 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les activités de construction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99B124DF-F5B0-4883-8C76-9AD744095B5E}"/>
              </a:ext>
            </a:extLst>
          </p:cNvPr>
          <p:cNvSpPr/>
          <p:nvPr/>
        </p:nvSpPr>
        <p:spPr>
          <a:xfrm>
            <a:off x="6940332" y="3058148"/>
            <a:ext cx="2736304" cy="28307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73% dans le secteur du commerce; </a:t>
            </a:r>
          </a:p>
        </p:txBody>
      </p:sp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id="{B7A861B1-6C2A-463E-9999-E5367DE44D7E}"/>
              </a:ext>
            </a:extLst>
          </p:cNvPr>
          <p:cNvSpPr/>
          <p:nvPr/>
        </p:nvSpPr>
        <p:spPr>
          <a:xfrm>
            <a:off x="5801411" y="3401810"/>
            <a:ext cx="2520280" cy="26939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61% dans le secteur du commerce; </a:t>
            </a:r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10B0BD74-F4EC-43F7-A6EC-6F7D3C5BB78F}"/>
              </a:ext>
            </a:extLst>
          </p:cNvPr>
          <p:cNvSpPr/>
          <p:nvPr/>
        </p:nvSpPr>
        <p:spPr>
          <a:xfrm>
            <a:off x="5009323" y="3687253"/>
            <a:ext cx="3125028" cy="20678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33%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 parmi les 5 - 9 employés; </a:t>
            </a:r>
          </a:p>
        </p:txBody>
      </p:sp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id="{3C3EBC55-B09A-4F2E-AD1D-C18282E52DAB}"/>
              </a:ext>
            </a:extLst>
          </p:cNvPr>
          <p:cNvSpPr/>
          <p:nvPr/>
        </p:nvSpPr>
        <p:spPr>
          <a:xfrm>
            <a:off x="5025500" y="3904429"/>
            <a:ext cx="2774976" cy="18721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>
                <a:solidFill>
                  <a:srgbClr val="00AEEF"/>
                </a:solidFill>
                <a:ea typeface="Verdana" panose="020B0604030504040204" pitchFamily="34" charset="0"/>
              </a:rPr>
              <a:t>40</a:t>
            </a: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</a:rPr>
              <a:t>% 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</a:rPr>
              <a:t>parmi les activités de construction</a:t>
            </a:r>
            <a:endParaRPr kumimoji="0" lang="fr-BE" sz="100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7D0DD234-C626-4642-B866-B283703D097C}"/>
              </a:ext>
            </a:extLst>
          </p:cNvPr>
          <p:cNvSpPr/>
          <p:nvPr/>
        </p:nvSpPr>
        <p:spPr>
          <a:xfrm>
            <a:off x="4721783" y="4147781"/>
            <a:ext cx="3024000" cy="151033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fr-BE" sz="100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27% parmi 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ea typeface="Verdana" panose="020B0604030504040204" pitchFamily="34" charset="0"/>
                <a:cs typeface="+mn-cs"/>
              </a:rPr>
              <a:t>les autres secteurs d’activités</a:t>
            </a:r>
          </a:p>
        </p:txBody>
      </p:sp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id="{69AB3394-1757-4975-A5B7-033FBC5CB17A}"/>
              </a:ext>
            </a:extLst>
          </p:cNvPr>
          <p:cNvSpPr/>
          <p:nvPr/>
        </p:nvSpPr>
        <p:spPr>
          <a:xfrm>
            <a:off x="4440121" y="4798770"/>
            <a:ext cx="1793337" cy="18721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>
                <a:solidFill>
                  <a:srgbClr val="00AEEF"/>
                </a:solidFill>
                <a:ea typeface="Verdana" panose="020B0604030504040204" pitchFamily="34" charset="0"/>
              </a:rPr>
              <a:t>Augmenter les prix; …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8BB905DB-53F2-4E87-B69F-CB26BBFA7B05}"/>
              </a:ext>
            </a:extLst>
          </p:cNvPr>
          <p:cNvSpPr/>
          <p:nvPr/>
        </p:nvSpPr>
        <p:spPr>
          <a:xfrm>
            <a:off x="483365" y="2263346"/>
            <a:ext cx="6206638" cy="71563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31B93447-4BFB-432E-823A-7472DE783EB7}"/>
              </a:ext>
            </a:extLst>
          </p:cNvPr>
          <p:cNvSpPr/>
          <p:nvPr/>
        </p:nvSpPr>
        <p:spPr>
          <a:xfrm>
            <a:off x="483365" y="3660350"/>
            <a:ext cx="4357445" cy="20678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A022B-4B4D-7743-9DDF-0A66D8C0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125240"/>
            <a:ext cx="704994" cy="303212"/>
          </a:xfrm>
        </p:spPr>
        <p:txBody>
          <a:bodyPr/>
          <a:lstStyle/>
          <a:p>
            <a:fld id="{BE7BFF24-2C35-3444-B615-6A3C0CF587B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D2D6D57C-87E7-41B0-9954-86D066C61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306054"/>
              </p:ext>
            </p:extLst>
          </p:nvPr>
        </p:nvGraphicFramePr>
        <p:xfrm>
          <a:off x="912034" y="2197846"/>
          <a:ext cx="6736837" cy="292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re 3">
            <a:extLst>
              <a:ext uri="{FF2B5EF4-FFF2-40B4-BE49-F238E27FC236}">
                <a16:creationId xmlns:a16="http://schemas.microsoft.com/office/drawing/2014/main" id="{C9ADE228-A82A-4D4E-BD75-ADC09234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2" y="267494"/>
            <a:ext cx="8710246" cy="540060"/>
          </a:xfrm>
        </p:spPr>
        <p:txBody>
          <a:bodyPr/>
          <a:lstStyle/>
          <a:p>
            <a:r>
              <a:rPr lang="fr-BE" dirty="0"/>
              <a:t>Parmi les sujets non-financiers suivants, quels sont-ceux qui vous préoccupent le plus? 1/2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C55CF67-7D1C-46C4-80DC-D8F89DE17694}"/>
              </a:ext>
            </a:extLst>
          </p:cNvPr>
          <p:cNvSpPr txBox="1">
            <a:spLocks/>
          </p:cNvSpPr>
          <p:nvPr/>
        </p:nvSpPr>
        <p:spPr>
          <a:xfrm>
            <a:off x="704995" y="5352935"/>
            <a:ext cx="8281988" cy="1510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Base:	</a:t>
            </a:r>
            <a:r>
              <a:rPr kumimoji="0" lang="fr-BE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Les PME qui ont des préoccupations non-financières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(n=136)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5A393B7-787E-4A94-A4A5-544B47AD80AD}"/>
              </a:ext>
            </a:extLst>
          </p:cNvPr>
          <p:cNvSpPr txBox="1"/>
          <p:nvPr/>
        </p:nvSpPr>
        <p:spPr>
          <a:xfrm>
            <a:off x="534145" y="1253001"/>
            <a:ext cx="8496000" cy="830997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2060"/>
                </a:solidFill>
              </a:rPr>
              <a:t>La santé physique/psychologique des employés, le recrutement de collaborateurs compétents et les lourdeurs administratives sont les principales préoccupations non-financières des PME wallonnes. 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D5AEB35E-E7B3-491A-BD4B-1FAE57693550}"/>
              </a:ext>
            </a:extLst>
          </p:cNvPr>
          <p:cNvSpPr/>
          <p:nvPr/>
        </p:nvSpPr>
        <p:spPr>
          <a:xfrm>
            <a:off x="534145" y="2209409"/>
            <a:ext cx="7333505" cy="96241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111" b="1" dirty="0">
              <a:solidFill>
                <a:srgbClr val="00AEEF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BC Template">
  <a:themeElements>
    <a:clrScheme name="Custom 7">
      <a:dk1>
        <a:srgbClr val="0D2A50"/>
      </a:dk1>
      <a:lt1>
        <a:srgbClr val="FFFFFF"/>
      </a:lt1>
      <a:dk2>
        <a:srgbClr val="0D2A50"/>
      </a:dk2>
      <a:lt2>
        <a:srgbClr val="FFFFFF"/>
      </a:lt2>
      <a:accent1>
        <a:srgbClr val="009985"/>
      </a:accent1>
      <a:accent2>
        <a:srgbClr val="EE7079"/>
      </a:accent2>
      <a:accent3>
        <a:srgbClr val="FCBB30"/>
      </a:accent3>
      <a:accent4>
        <a:srgbClr val="55C7DF"/>
      </a:accent4>
      <a:accent5>
        <a:srgbClr val="1FADC1"/>
      </a:accent5>
      <a:accent6>
        <a:srgbClr val="5387C5"/>
      </a:accent6>
      <a:hlink>
        <a:srgbClr val="0097DB"/>
      </a:hlink>
      <a:folHlink>
        <a:srgbClr val="46ADE0"/>
      </a:folHlink>
    </a:clrScheme>
    <a:fontScheme name="KBC">
      <a:majorFont>
        <a:latin typeface="Gilroy Bold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CBC" id="{966E5797-D988-0543-99DD-81B23B7A20DA}" vid="{CB784270-237A-A841-BFA8-F2992660AA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337A6C543F047ABE6AED949A56CE6" ma:contentTypeVersion="12" ma:contentTypeDescription="Crée un document." ma:contentTypeScope="" ma:versionID="58ae8b2fed16c7a975db7d5fa01b633b">
  <xsd:schema xmlns:xsd="http://www.w3.org/2001/XMLSchema" xmlns:xs="http://www.w3.org/2001/XMLSchema" xmlns:p="http://schemas.microsoft.com/office/2006/metadata/properties" xmlns:ns2="771da003-87d5-4b26-9c4f-ed3b30a6c63d" xmlns:ns3="21fd37f3-da3d-4b6b-8971-6b59f7f5b401" targetNamespace="http://schemas.microsoft.com/office/2006/metadata/properties" ma:root="true" ma:fieldsID="de6341c92ffc9dfdc2f2891f6d017efa" ns2:_="" ns3:_="">
    <xsd:import namespace="771da003-87d5-4b26-9c4f-ed3b30a6c63d"/>
    <xsd:import namespace="21fd37f3-da3d-4b6b-8971-6b59f7f5b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a003-87d5-4b26-9c4f-ed3b30a6c6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dd2a442-b5ac-41d7-a9d3-5c9eaa319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d37f3-da3d-4b6b-8971-6b59f7f5b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9971a3f-5aed-46b2-b065-63cf547718af}" ma:internalName="TaxCatchAll" ma:showField="CatchAllData" ma:web="21fd37f3-da3d-4b6b-8971-6b59f7f5b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fd37f3-da3d-4b6b-8971-6b59f7f5b401" xsi:nil="true"/>
    <lcf76f155ced4ddcb4097134ff3c332f xmlns="771da003-87d5-4b26-9c4f-ed3b30a6c63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233C09-2A08-4DCB-AE6F-D2776D62D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1da003-87d5-4b26-9c4f-ed3b30a6c63d"/>
    <ds:schemaRef ds:uri="21fd37f3-da3d-4b6b-8971-6b59f7f5b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696078-5440-4187-ACA4-6A8F31433432}">
  <ds:schemaRefs>
    <ds:schemaRef ds:uri="http://schemas.microsoft.com/office/2006/documentManagement/types"/>
    <ds:schemaRef ds:uri="http://schemas.microsoft.com/office/infopath/2007/PartnerControls"/>
    <ds:schemaRef ds:uri="21fd37f3-da3d-4b6b-8971-6b59f7f5b40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71da003-87d5-4b26-9c4f-ed3b30a6c63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0ABFCA-5703-43B8-8AC0-AF8CD0458C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CBC template FR</Template>
  <TotalTime>0</TotalTime>
  <Words>1504</Words>
  <Application>Microsoft Office PowerPoint</Application>
  <PresentationFormat>Personnalisé</PresentationFormat>
  <Paragraphs>192</Paragraphs>
  <Slides>26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9" baseType="lpstr">
      <vt:lpstr>Arial</vt:lpstr>
      <vt:lpstr>Calibri</vt:lpstr>
      <vt:lpstr>Fira Sans Extra Condensed</vt:lpstr>
      <vt:lpstr>Gilroy</vt:lpstr>
      <vt:lpstr>Gilroy Black</vt:lpstr>
      <vt:lpstr>Gilroy Bold</vt:lpstr>
      <vt:lpstr>Gilroy ExtraBold</vt:lpstr>
      <vt:lpstr>Gilroy Medium</vt:lpstr>
      <vt:lpstr>Lucida Grande</vt:lpstr>
      <vt:lpstr>Roboto</vt:lpstr>
      <vt:lpstr>Verdana</vt:lpstr>
      <vt:lpstr>Wingdings</vt:lpstr>
      <vt:lpstr>KBC Template</vt:lpstr>
      <vt:lpstr>Observatoire: « Les PME wallonnes face à la transition durable et aux crises successives  » </vt:lpstr>
      <vt:lpstr>Présentation PowerPoint</vt:lpstr>
      <vt:lpstr>Présentation PowerPoint</vt:lpstr>
      <vt:lpstr>Présentation PowerPoint</vt:lpstr>
      <vt:lpstr>Présentation PowerPoint</vt:lpstr>
      <vt:lpstr>Vos préoccupations dans ce contexte actuel de crise sont-elles d’ordre financier ou non-financier ou les 2?</vt:lpstr>
      <vt:lpstr>Parmi les sujets financiers suivants, quels sont-ceux qui vous préoccupent le plus?</vt:lpstr>
      <vt:lpstr>Quelles solutions financières envisagez-vous de mettre en place pour diminuer votre niveau de préoccupation financière?</vt:lpstr>
      <vt:lpstr>Parmi les sujets non-financiers suivants, quels sont-ceux qui vous préoccupent le plus? 1/2</vt:lpstr>
      <vt:lpstr>Parmi les sujets non-financiers suivants, quels sont-ceux qui vous préoccupent le plus? 2/2</vt:lpstr>
      <vt:lpstr>Quelles solutions non financières envisagez-vous de mettre en place pour diminuer votre niveau de préoccupation non-financière?</vt:lpstr>
      <vt:lpstr>Pensez-vous que rendre votre entreprise plus durable pourrait vous aider à diminuer votre niveau de préoccupation?</vt:lpstr>
      <vt:lpstr>La durabilité de votre entreprise représente-t-elle un enjeu pour votre société?</vt:lpstr>
      <vt:lpstr>Présentation PowerPoint</vt:lpstr>
      <vt:lpstr>Dans le contexte actuel, vous sentez-vous soutenu en tant qu’entreprise?</vt:lpstr>
      <vt:lpstr>Savez-vous où trouver les conseils et le soutien pour votre entreprise?</vt:lpstr>
      <vt:lpstr>Quels types d’informations ou de conseils recherchez-vous en priorité pour diminuer vos préoccupations?</vt:lpstr>
      <vt:lpstr>Le Parcours RSE de l’Entrepreneur Wallon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Observatoire: « Les PME wallonnes face à la crise »</dc:title>
  <dc:creator>Philippine Debouche</dc:creator>
  <cp:lastModifiedBy>Fabien Tyteca</cp:lastModifiedBy>
  <cp:revision>5</cp:revision>
  <cp:lastPrinted>2015-05-21T14:04:22Z</cp:lastPrinted>
  <dcterms:created xsi:type="dcterms:W3CDTF">2023-03-07T15:45:15Z</dcterms:created>
  <dcterms:modified xsi:type="dcterms:W3CDTF">2023-04-14T08:29:38Z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0x010100939337A6C543F047ABE6AED949A56CE6</vt:lpwstr>
  </property>
  <property fmtid="{D5CDD505-2E9C-101B-9397-08002B2CF9AE}" pid="3" name="MSIP_Label_d44a7eb9-e308-4cb8-ad88-b50d70445f3a_Enabled">
    <vt:lpwstr>true</vt:lpwstr>
  </property>
  <property fmtid="{D5CDD505-2E9C-101B-9397-08002B2CF9AE}" pid="4" name="MSIP_Label_d44a7eb9-e308-4cb8-ad88-b50d70445f3a_SetDate">
    <vt:lpwstr>2023-04-06T09:44:33Z</vt:lpwstr>
  </property>
  <property fmtid="{D5CDD505-2E9C-101B-9397-08002B2CF9AE}" pid="5" name="MSIP_Label_d44a7eb9-e308-4cb8-ad88-b50d70445f3a_Method">
    <vt:lpwstr>Privileged</vt:lpwstr>
  </property>
  <property fmtid="{D5CDD505-2E9C-101B-9397-08002B2CF9AE}" pid="6" name="MSIP_Label_d44a7eb9-e308-4cb8-ad88-b50d70445f3a_Name">
    <vt:lpwstr>d44a7eb9-e308-4cb8-ad88-b50d70445f3a</vt:lpwstr>
  </property>
  <property fmtid="{D5CDD505-2E9C-101B-9397-08002B2CF9AE}" pid="7" name="MSIP_Label_d44a7eb9-e308-4cb8-ad88-b50d70445f3a_SiteId">
    <vt:lpwstr>64af2aee-7d6c-49ac-a409-192d3fee73b8</vt:lpwstr>
  </property>
  <property fmtid="{D5CDD505-2E9C-101B-9397-08002B2CF9AE}" pid="8" name="MSIP_Label_d44a7eb9-e308-4cb8-ad88-b50d70445f3a_ActionId">
    <vt:lpwstr>bd56a0cf-8ecb-4bed-94ff-1ff7b379ae83</vt:lpwstr>
  </property>
  <property fmtid="{D5CDD505-2E9C-101B-9397-08002B2CF9AE}" pid="9" name="MSIP_Label_d44a7eb9-e308-4cb8-ad88-b50d70445f3a_ContentBits">
    <vt:lpwstr>1</vt:lpwstr>
  </property>
</Properties>
</file>